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0" r:id="rId9"/>
    <p:sldId id="264" r:id="rId10"/>
    <p:sldId id="265" r:id="rId11"/>
    <p:sldId id="297" r:id="rId12"/>
    <p:sldId id="267" r:id="rId13"/>
    <p:sldId id="269" r:id="rId14"/>
    <p:sldId id="268" r:id="rId15"/>
    <p:sldId id="270" r:id="rId16"/>
    <p:sldId id="282" r:id="rId17"/>
    <p:sldId id="283" r:id="rId18"/>
    <p:sldId id="292" r:id="rId19"/>
    <p:sldId id="284" r:id="rId20"/>
    <p:sldId id="289" r:id="rId21"/>
    <p:sldId id="274" r:id="rId22"/>
    <p:sldId id="275" r:id="rId23"/>
    <p:sldId id="276" r:id="rId24"/>
    <p:sldId id="291" r:id="rId25"/>
    <p:sldId id="278" r:id="rId26"/>
    <p:sldId id="279" r:id="rId27"/>
    <p:sldId id="294" r:id="rId28"/>
    <p:sldId id="295" r:id="rId29"/>
    <p:sldId id="280" r:id="rId30"/>
    <p:sldId id="285" r:id="rId31"/>
    <p:sldId id="286" r:id="rId32"/>
    <p:sldId id="281" r:id="rId33"/>
  </p:sldIdLst>
  <p:sldSz cx="18288000" cy="10287000"/>
  <p:notesSz cx="10287000" cy="18288000"/>
  <p:embeddedFontLst>
    <p:embeddedFont>
      <p:font typeface="a아시아헤드4" panose="02020600000000000000" pitchFamily="18" charset="-127"/>
      <p:regular r:id="rId35"/>
    </p:embeddedFont>
    <p:embeddedFont>
      <p:font typeface="KoPub돋움체 Light" panose="00000300000000000000" pitchFamily="2" charset="-127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KoPub돋움체 Bold" panose="00000800000000000000" pitchFamily="2" charset="-127"/>
      <p:bold r:id="rId41"/>
    </p:embeddedFont>
    <p:embeddedFont>
      <p:font typeface="KoPub돋움체 Medium" panose="00000600000000000000" pitchFamily="2" charset="-12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9" pos="6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7C80"/>
    <a:srgbClr val="FFD5DD"/>
    <a:srgbClr val="DC5EA5"/>
    <a:srgbClr val="9A30AE"/>
    <a:srgbClr val="FF92A8"/>
    <a:srgbClr val="DB5DA5"/>
    <a:srgbClr val="F0BEDB"/>
    <a:srgbClr val="ECAAD0"/>
    <a:srgbClr val="FFC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12" autoAdjust="0"/>
    <p:restoredTop sz="85813" autoAdjust="0"/>
  </p:normalViewPr>
  <p:slideViewPr>
    <p:cSldViewPr>
      <p:cViewPr varScale="1">
        <p:scale>
          <a:sx n="67" d="100"/>
          <a:sy n="67" d="100"/>
        </p:scale>
        <p:origin x="336" y="72"/>
      </p:cViewPr>
      <p:guideLst>
        <p:guide orient="horz" pos="3240"/>
        <p:guide pos="633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44" d="100"/>
          <a:sy n="44" d="100"/>
        </p:scale>
        <p:origin x="40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 Light" panose="020B0300000000000000" pitchFamily="34" charset="-127"/>
                <a:ea typeface="KoPub돋움체 Bold Light" panose="020B0300000000000000" pitchFamily="34" charset="-127"/>
                <a:cs typeface="+mn-cs"/>
              </a:defRPr>
            </a:pPr>
            <a:r>
              <a:rPr lang="en-US" altLang="ko-KR" sz="16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2021.04.07</a:t>
            </a:r>
          </a:p>
          <a:p>
            <a:pPr>
              <a:defRPr/>
            </a:pPr>
            <a:r>
              <a:rPr lang="ko-KR" altLang="en-US" sz="2800" b="1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후보자별</a:t>
            </a:r>
            <a:r>
              <a:rPr lang="ko-KR" altLang="en-US" sz="28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 평균 </a:t>
            </a:r>
            <a:r>
              <a:rPr lang="ko-KR" altLang="en-US" sz="2800" b="1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긍정률</a:t>
            </a:r>
            <a:r>
              <a:rPr lang="ko-KR" altLang="en-US" sz="28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 예측 </a:t>
            </a:r>
            <a:r>
              <a:rPr lang="en-US" altLang="ko-KR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(</a:t>
            </a:r>
            <a:r>
              <a:rPr lang="ko-KR" alt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단위</a:t>
            </a:r>
            <a:r>
              <a:rPr lang="en-US" altLang="ko-KR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: %)</a:t>
            </a:r>
            <a:endParaRPr lang="en-US" altLang="ko-KR" sz="1800" kern="12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c:rich>
      </c:tx>
      <c:layout>
        <c:manualLayout>
          <c:xMode val="edge"/>
          <c:yMode val="edge"/>
          <c:x val="0.34284622872845122"/>
          <c:y val="3.274908493467321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돋움체 Bold Light" panose="020B0300000000000000" pitchFamily="34" charset="-127"/>
              <a:ea typeface="KoPub돋움체 Bold Light" panose="020B03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333727650240901E-3"/>
          <c:y val="0.2190319732760678"/>
          <c:w val="0.98133256489956966"/>
          <c:h val="0.590722261989978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예측 긍정률</c:v>
                </c:pt>
              </c:strCache>
            </c:strRef>
          </c:tx>
          <c:spPr>
            <a:solidFill>
              <a:srgbClr val="9A30A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 Black" panose="020B0A00000000000000" pitchFamily="34" charset="-127"/>
                    <a:ea typeface="KoPub돋움체 Bold Black" panose="020B0A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박영선</c:v>
                </c:pt>
                <c:pt idx="1">
                  <c:v>오세훈</c:v>
                </c:pt>
                <c:pt idx="2">
                  <c:v>김영춘</c:v>
                </c:pt>
                <c:pt idx="3">
                  <c:v>박형준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26.3</c:v>
                </c:pt>
                <c:pt idx="1">
                  <c:v>73.599999999999994</c:v>
                </c:pt>
                <c:pt idx="2">
                  <c:v>35.700000000000003</c:v>
                </c:pt>
                <c:pt idx="3">
                  <c:v>64.2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FB-4F95-9923-0D42B1593F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실제 득표율</c:v>
                </c:pt>
              </c:strCache>
            </c:strRef>
          </c:tx>
          <c:spPr>
            <a:solidFill>
              <a:srgbClr val="FF92A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 Black" panose="020B0A00000000000000" pitchFamily="34" charset="-127"/>
                    <a:ea typeface="KoPub돋움체 Bold Black" panose="020B0A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박영선</c:v>
                </c:pt>
                <c:pt idx="1">
                  <c:v>오세훈</c:v>
                </c:pt>
                <c:pt idx="2">
                  <c:v>김영춘</c:v>
                </c:pt>
                <c:pt idx="3">
                  <c:v>박형준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39.18</c:v>
                </c:pt>
                <c:pt idx="1">
                  <c:v>57.5</c:v>
                </c:pt>
                <c:pt idx="2">
                  <c:v>34.42</c:v>
                </c:pt>
                <c:pt idx="3">
                  <c:v>62.67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FB-4F95-9923-0D42B1593F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출구조사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 Light" panose="020B0300000000000000" pitchFamily="34" charset="-127"/>
                    <a:ea typeface="KoPub돋움체 Bold Light" panose="020B03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박영선</c:v>
                </c:pt>
                <c:pt idx="1">
                  <c:v>오세훈</c:v>
                </c:pt>
                <c:pt idx="2">
                  <c:v>김영춘</c:v>
                </c:pt>
                <c:pt idx="3">
                  <c:v>박형준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37.700000000000003</c:v>
                </c:pt>
                <c:pt idx="1">
                  <c:v>59</c:v>
                </c:pt>
                <c:pt idx="2">
                  <c:v>33</c:v>
                </c:pt>
                <c:pt idx="3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B2-49FA-837D-771BAE7EE70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여론조사(3월31일)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 Light" panose="020B0300000000000000" pitchFamily="34" charset="-127"/>
                    <a:ea typeface="KoPub돋움체 Bold Light" panose="020B03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박영선</c:v>
                </c:pt>
                <c:pt idx="1">
                  <c:v>오세훈</c:v>
                </c:pt>
                <c:pt idx="2">
                  <c:v>김영춘</c:v>
                </c:pt>
                <c:pt idx="3">
                  <c:v>박형준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28.2</c:v>
                </c:pt>
                <c:pt idx="1">
                  <c:v>50.5</c:v>
                </c:pt>
                <c:pt idx="2">
                  <c:v>26.7</c:v>
                </c:pt>
                <c:pt idx="3">
                  <c:v>46.8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B2-49FA-837D-771BAE7EE7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589229664"/>
        <c:axId val="382834336"/>
      </c:barChart>
      <c:catAx>
        <c:axId val="58922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B0500000000000000" pitchFamily="34" charset="-127"/>
                <a:ea typeface="KoPub돋움체 Bold" panose="020B0500000000000000" pitchFamily="34" charset="-127"/>
                <a:cs typeface="+mn-cs"/>
              </a:defRPr>
            </a:pPr>
            <a:endParaRPr lang="ko-KR"/>
          </a:p>
        </c:txPr>
        <c:crossAx val="382834336"/>
        <c:crosses val="autoZero"/>
        <c:auto val="1"/>
        <c:lblAlgn val="ctr"/>
        <c:lblOffset val="100"/>
        <c:noMultiLvlLbl val="0"/>
      </c:catAx>
      <c:valAx>
        <c:axId val="3828343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922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848594629896614"/>
          <c:y val="0.91514093069415314"/>
          <c:w val="0.49580816482446743"/>
          <c:h val="5.5021339352054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B0500000000000000" pitchFamily="34" charset="-127"/>
              <a:ea typeface="KoPub돋움체 Bold" panose="020B05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KoPub돋움체 Bold Light" panose="020B0300000000000000" pitchFamily="34" charset="-127"/>
          <a:ea typeface="KoPub돋움체 Bold Light" panose="020B0300000000000000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예측 긍정률</c:v>
                </c:pt>
              </c:strCache>
            </c:strRef>
          </c:tx>
          <c:spPr>
            <a:solidFill>
              <a:srgbClr val="9A30A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박영선</c:v>
                </c:pt>
                <c:pt idx="1">
                  <c:v>오세훈</c:v>
                </c:pt>
              </c:strCache>
            </c:strRef>
          </c:cat>
          <c:val>
            <c:numRef>
              <c:f>Sheet1!$B$2:$B$3</c:f>
              <c:numCache>
                <c:formatCode>0.0_ </c:formatCode>
                <c:ptCount val="2"/>
                <c:pt idx="0">
                  <c:v>38.08</c:v>
                </c:pt>
                <c:pt idx="1">
                  <c:v>61.922692355985802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C6-4334-9940-0C8C44D2DA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실제 득표율</c:v>
                </c:pt>
              </c:strCache>
            </c:strRef>
          </c:tx>
          <c:spPr>
            <a:solidFill>
              <a:srgbClr val="FF92A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박영선</c:v>
                </c:pt>
                <c:pt idx="1">
                  <c:v>오세훈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39.18</c:v>
                </c:pt>
                <c:pt idx="1">
                  <c:v>57.5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C6-4334-9940-0C8C44D2DA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출구조사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박영선</c:v>
                </c:pt>
                <c:pt idx="1">
                  <c:v>오세훈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37.700000000000003</c:v>
                </c:pt>
                <c:pt idx="1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1C-4E88-9735-5F13664512C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여론조사(3월31일)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박영선</c:v>
                </c:pt>
                <c:pt idx="1">
                  <c:v>오세훈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28.2</c:v>
                </c:pt>
                <c:pt idx="1">
                  <c:v>50.5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1C-4E88-9735-5F1366451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9229664"/>
        <c:axId val="382834336"/>
      </c:barChart>
      <c:catAx>
        <c:axId val="58922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pPr>
            <a:endParaRPr lang="ko-KR"/>
          </a:p>
        </c:txPr>
        <c:crossAx val="382834336"/>
        <c:crosses val="autoZero"/>
        <c:auto val="1"/>
        <c:lblAlgn val="ctr"/>
        <c:lblOffset val="100"/>
        <c:noMultiLvlLbl val="0"/>
      </c:catAx>
      <c:valAx>
        <c:axId val="38283433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_ " sourceLinked="1"/>
        <c:majorTickMark val="none"/>
        <c:minorTickMark val="none"/>
        <c:tickLblPos val="nextTo"/>
        <c:crossAx val="5892296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KoPub돋움체 Medium" panose="00000600000000000000" pitchFamily="2" charset="-127"/>
          <a:ea typeface="KoPub돋움체 Medium" panose="00000600000000000000" pitchFamily="2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B0500000000000000" pitchFamily="34" charset="-127"/>
                <a:ea typeface="KoPub돋움체 Bold" panose="020B0500000000000000" pitchFamily="34" charset="-127"/>
                <a:cs typeface="+mn-cs"/>
              </a:defRPr>
            </a:pPr>
            <a:r>
              <a:rPr 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2021</a:t>
            </a:r>
            <a:r>
              <a:rPr 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 서울시장 </a:t>
            </a:r>
            <a:r>
              <a:rPr lang="ko-KR" sz="20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선거</a:t>
            </a:r>
            <a:r>
              <a:rPr lang="en-US" altLang="ko-KR" sz="20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b="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1600" b="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단위</a:t>
            </a:r>
            <a:r>
              <a:rPr lang="en-US" altLang="ko-KR" sz="1600" b="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%)</a:t>
            </a:r>
            <a:endParaRPr lang="ko-KR" sz="1600" b="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c:rich>
      </c:tx>
      <c:layout>
        <c:manualLayout>
          <c:xMode val="edge"/>
          <c:yMode val="edge"/>
          <c:x val="0.31003464530483543"/>
          <c:y val="5.694271853954033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B0500000000000000" pitchFamily="34" charset="-127"/>
              <a:ea typeface="KoPub돋움체 Bold" panose="020B05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4842114641065374"/>
          <c:y val="0.20462168919994328"/>
          <c:w val="0.7515788535893464"/>
          <c:h val="0.7953783585835431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더불어 민주당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A7F70259-25D7-48D3-800A-69EA95752409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F08C-4CEE-9B9A-42F55BB56623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0304E23C-E8C7-4E95-9D2F-865CAD4C5DA4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08C-4CEE-9B9A-42F55BB56623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F63EA205-6B75-4F49-97C6-E8D1871ADFF5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08C-4CEE-9B9A-42F55BB56623}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083513A0-E913-43E3-829D-2C5AF0D9CE1F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08C-4CEE-9B9A-42F55BB56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B0500000000000000" pitchFamily="34" charset="-127"/>
                    <a:ea typeface="KoPub돋움체 Bold" panose="020B05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20대 남성</c:v>
                </c:pt>
                <c:pt idx="1">
                  <c:v>20대 여성</c:v>
                </c:pt>
                <c:pt idx="2">
                  <c:v>30대 남성</c:v>
                </c:pt>
                <c:pt idx="3">
                  <c:v>30대 여성</c:v>
                </c:pt>
                <c:pt idx="4">
                  <c:v>40대 남성</c:v>
                </c:pt>
                <c:pt idx="5">
                  <c:v>40대 여성</c:v>
                </c:pt>
                <c:pt idx="6">
                  <c:v>50대 남성</c:v>
                </c:pt>
                <c:pt idx="7">
                  <c:v>50대 여성</c:v>
                </c:pt>
                <c:pt idx="8">
                  <c:v>60대 이상 남성</c:v>
                </c:pt>
                <c:pt idx="9">
                  <c:v>60대 이상 여성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22.2</c:v>
                </c:pt>
                <c:pt idx="1">
                  <c:v>44</c:v>
                </c:pt>
                <c:pt idx="2">
                  <c:v>32.6</c:v>
                </c:pt>
                <c:pt idx="3">
                  <c:v>43.7</c:v>
                </c:pt>
                <c:pt idx="4">
                  <c:v>51.3</c:v>
                </c:pt>
                <c:pt idx="5">
                  <c:v>47.8</c:v>
                </c:pt>
                <c:pt idx="6">
                  <c:v>45.1</c:v>
                </c:pt>
                <c:pt idx="7">
                  <c:v>40.299999999999997</c:v>
                </c:pt>
                <c:pt idx="8">
                  <c:v>28.3</c:v>
                </c:pt>
                <c:pt idx="9">
                  <c:v>26.4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8C-4CEE-9B9A-42F55BB566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국민의 힘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4F314187-FB59-471D-B8C6-8895237C0C22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08C-4CEE-9B9A-42F55BB56623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57DA1353-8DB9-4AEB-A2AC-25CD68743A63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08C-4CEE-9B9A-42F55BB56623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AF45C287-F3E5-4AA0-97F5-01EB563BECC2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08C-4CEE-9B9A-42F55BB56623}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79092A15-882E-466D-A1DE-FF048B006C76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08C-4CEE-9B9A-42F55BB56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B0500000000000000" pitchFamily="34" charset="-127"/>
                    <a:ea typeface="KoPub돋움체 Bold" panose="020B05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20대 남성</c:v>
                </c:pt>
                <c:pt idx="1">
                  <c:v>20대 여성</c:v>
                </c:pt>
                <c:pt idx="2">
                  <c:v>30대 남성</c:v>
                </c:pt>
                <c:pt idx="3">
                  <c:v>30대 여성</c:v>
                </c:pt>
                <c:pt idx="4">
                  <c:v>40대 남성</c:v>
                </c:pt>
                <c:pt idx="5">
                  <c:v>40대 여성</c:v>
                </c:pt>
                <c:pt idx="6">
                  <c:v>50대 남성</c:v>
                </c:pt>
                <c:pt idx="7">
                  <c:v>50대 여성</c:v>
                </c:pt>
                <c:pt idx="8">
                  <c:v>60대 이상 남성</c:v>
                </c:pt>
                <c:pt idx="9">
                  <c:v>60대 이상 여성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72.5</c:v>
                </c:pt>
                <c:pt idx="1">
                  <c:v>40.9</c:v>
                </c:pt>
                <c:pt idx="2">
                  <c:v>63.8</c:v>
                </c:pt>
                <c:pt idx="3">
                  <c:v>50.6</c:v>
                </c:pt>
                <c:pt idx="4">
                  <c:v>45.8</c:v>
                </c:pt>
                <c:pt idx="5">
                  <c:v>50.2</c:v>
                </c:pt>
                <c:pt idx="6">
                  <c:v>52.4</c:v>
                </c:pt>
                <c:pt idx="7">
                  <c:v>58.5</c:v>
                </c:pt>
                <c:pt idx="8">
                  <c:v>70.2</c:v>
                </c:pt>
                <c:pt idx="9">
                  <c:v>73.3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8C-4CEE-9B9A-42F55BB566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AD18A4EC-95CF-4C9F-B64E-AD3F33C015D8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F08C-4CEE-9B9A-42F55BB56623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2EE724DD-F2A6-47A9-882B-E95549B04666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F08C-4CEE-9B9A-42F55BB56623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5BC9BDC9-F8E2-4FC7-A945-135EE241E195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F08C-4CEE-9B9A-42F55BB56623}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3739F21A-7ECA-4428-BC35-C31D279B9C14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F08C-4CEE-9B9A-42F55BB56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B0500000000000000" pitchFamily="34" charset="-127"/>
                    <a:ea typeface="KoPub돋움체 Bold" panose="020B05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20대 남성</c:v>
                </c:pt>
                <c:pt idx="1">
                  <c:v>20대 여성</c:v>
                </c:pt>
                <c:pt idx="2">
                  <c:v>30대 남성</c:v>
                </c:pt>
                <c:pt idx="3">
                  <c:v>30대 여성</c:v>
                </c:pt>
                <c:pt idx="4">
                  <c:v>40대 남성</c:v>
                </c:pt>
                <c:pt idx="5">
                  <c:v>40대 여성</c:v>
                </c:pt>
                <c:pt idx="6">
                  <c:v>50대 남성</c:v>
                </c:pt>
                <c:pt idx="7">
                  <c:v>50대 여성</c:v>
                </c:pt>
                <c:pt idx="8">
                  <c:v>60대 이상 남성</c:v>
                </c:pt>
                <c:pt idx="9">
                  <c:v>60대 이상 여성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5.2</c:v>
                </c:pt>
                <c:pt idx="1">
                  <c:v>15.1</c:v>
                </c:pt>
                <c:pt idx="2">
                  <c:v>3.7</c:v>
                </c:pt>
                <c:pt idx="3">
                  <c:v>5.7</c:v>
                </c:pt>
                <c:pt idx="4">
                  <c:v>2.9</c:v>
                </c:pt>
                <c:pt idx="5">
                  <c:v>2</c:v>
                </c:pt>
                <c:pt idx="6">
                  <c:v>2.5</c:v>
                </c:pt>
                <c:pt idx="7">
                  <c:v>1.2</c:v>
                </c:pt>
                <c:pt idx="8">
                  <c:v>1.6</c:v>
                </c:pt>
                <c:pt idx="9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08C-4CEE-9B9A-42F55BB5662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489863032"/>
        <c:axId val="489863360"/>
      </c:barChart>
      <c:catAx>
        <c:axId val="489863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B0500000000000000" pitchFamily="34" charset="-127"/>
                <a:ea typeface="KoPub돋움체 Bold" panose="020B0500000000000000" pitchFamily="34" charset="-127"/>
                <a:cs typeface="+mn-cs"/>
              </a:defRPr>
            </a:pPr>
            <a:endParaRPr lang="ko-KR"/>
          </a:p>
        </c:txPr>
        <c:crossAx val="489863360"/>
        <c:crosses val="autoZero"/>
        <c:auto val="1"/>
        <c:lblAlgn val="ctr"/>
        <c:lblOffset val="100"/>
        <c:noMultiLvlLbl val="0"/>
      </c:catAx>
      <c:valAx>
        <c:axId val="489863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9863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0719921743322398"/>
          <c:y val="0.105433466027477"/>
          <c:w val="0.37559727210558702"/>
          <c:h val="7.27332911891401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B0500000000000000" pitchFamily="34" charset="-127"/>
              <a:ea typeface="KoPub돋움체 Bold" panose="020B05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KoPub돋움체 Bold" panose="020B0500000000000000" pitchFamily="34" charset="-127"/>
          <a:ea typeface="KoPub돋움체 Bold" panose="020B0500000000000000" pitchFamily="34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B0500000000000000" pitchFamily="34" charset="-127"/>
                <a:ea typeface="KoPub돋움체 Bold" panose="020B0500000000000000" pitchFamily="34" charset="-127"/>
                <a:cs typeface="+mn-cs"/>
              </a:defRPr>
            </a:pPr>
            <a:r>
              <a:rPr lang="en-US" sz="2000" b="1" i="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2020</a:t>
            </a:r>
            <a:r>
              <a:rPr lang="ko-KR" altLang="en-US" sz="2000" b="1" i="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</a:t>
            </a:r>
            <a:r>
              <a:rPr lang="ko-KR" sz="2000" b="1" i="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총선</a:t>
            </a:r>
            <a:r>
              <a:rPr lang="en-US" altLang="ko-KR" sz="2000" b="1" i="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b="0" i="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1600" b="0" i="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단위</a:t>
            </a:r>
            <a:r>
              <a:rPr lang="en-US" altLang="ko-KR" sz="1600" b="0" i="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%)</a:t>
            </a:r>
            <a:endParaRPr lang="ko-KR" sz="1600" b="0" i="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c:rich>
      </c:tx>
      <c:layout>
        <c:manualLayout>
          <c:xMode val="edge"/>
          <c:yMode val="edge"/>
          <c:x val="0.39820366886897968"/>
          <c:y val="1.42414712090156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B0500000000000000" pitchFamily="34" charset="-127"/>
              <a:ea typeface="KoPub돋움체 Bold" panose="020B05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3903507106472827"/>
          <c:y val="0.20545924738940885"/>
          <c:w val="0.76096492893527168"/>
          <c:h val="0.7945407526105913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더불어 민주당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39C1BAB0-5EDE-44B7-A244-6FE2E4D5E5A3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F01-4F6E-B6E5-3323981CF033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43518F25-30D2-4A74-A3B8-B770336FA89C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F01-4F6E-B6E5-3323981CF033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AE1C0BE9-AE8D-4884-8157-83B501B9020A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F01-4F6E-B6E5-3323981CF033}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34AC06D1-2B23-497C-830D-C31E7DC3DB6B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F01-4F6E-B6E5-3323981CF0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B0500000000000000" pitchFamily="34" charset="-127"/>
                    <a:ea typeface="KoPub돋움체 Bold" panose="020B05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20대 남성</c:v>
                </c:pt>
                <c:pt idx="1">
                  <c:v>20대 여성</c:v>
                </c:pt>
                <c:pt idx="2">
                  <c:v>30대 남성</c:v>
                </c:pt>
                <c:pt idx="3">
                  <c:v>30대 여성</c:v>
                </c:pt>
                <c:pt idx="4">
                  <c:v>40대 남성</c:v>
                </c:pt>
                <c:pt idx="5">
                  <c:v>40대 여성</c:v>
                </c:pt>
                <c:pt idx="6">
                  <c:v>50대 남성</c:v>
                </c:pt>
                <c:pt idx="7">
                  <c:v>50대 여성</c:v>
                </c:pt>
                <c:pt idx="8">
                  <c:v>60대 이상 남성</c:v>
                </c:pt>
                <c:pt idx="9">
                  <c:v>60대 이상 여성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47.7</c:v>
                </c:pt>
                <c:pt idx="1">
                  <c:v>63.6</c:v>
                </c:pt>
                <c:pt idx="2">
                  <c:v>57.8</c:v>
                </c:pt>
                <c:pt idx="3">
                  <c:v>64.3</c:v>
                </c:pt>
                <c:pt idx="4">
                  <c:v>65</c:v>
                </c:pt>
                <c:pt idx="5">
                  <c:v>64.2</c:v>
                </c:pt>
                <c:pt idx="6">
                  <c:v>50.8</c:v>
                </c:pt>
                <c:pt idx="7">
                  <c:v>47.5</c:v>
                </c:pt>
                <c:pt idx="8">
                  <c:v>31.8</c:v>
                </c:pt>
                <c:pt idx="9">
                  <c:v>33.5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01-4F6E-B6E5-3323981CF0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국민의 힘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4E1986FC-EAFA-4D28-9D4F-40513AFF2D62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F01-4F6E-B6E5-3323981CF033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F9F477BE-35D1-4A46-8A8B-D1CBB5E1D417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F01-4F6E-B6E5-3323981CF033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E385AE98-6C03-4233-875A-1E8A44F8FDF9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F01-4F6E-B6E5-3323981CF033}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883FF9CB-0718-420E-B3F1-5A7846A2F80D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6F01-4F6E-B6E5-3323981CF0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B0500000000000000" pitchFamily="34" charset="-127"/>
                    <a:ea typeface="KoPub돋움체 Bold" panose="020B05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20대 남성</c:v>
                </c:pt>
                <c:pt idx="1">
                  <c:v>20대 여성</c:v>
                </c:pt>
                <c:pt idx="2">
                  <c:v>30대 남성</c:v>
                </c:pt>
                <c:pt idx="3">
                  <c:v>30대 여성</c:v>
                </c:pt>
                <c:pt idx="4">
                  <c:v>40대 남성</c:v>
                </c:pt>
                <c:pt idx="5">
                  <c:v>40대 여성</c:v>
                </c:pt>
                <c:pt idx="6">
                  <c:v>50대 남성</c:v>
                </c:pt>
                <c:pt idx="7">
                  <c:v>50대 여성</c:v>
                </c:pt>
                <c:pt idx="8">
                  <c:v>60대 이상 남성</c:v>
                </c:pt>
                <c:pt idx="9">
                  <c:v>60대 이상 여성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40.5</c:v>
                </c:pt>
                <c:pt idx="1">
                  <c:v>25.1</c:v>
                </c:pt>
                <c:pt idx="2">
                  <c:v>33</c:v>
                </c:pt>
                <c:pt idx="3">
                  <c:v>26.5</c:v>
                </c:pt>
                <c:pt idx="4">
                  <c:v>26.5</c:v>
                </c:pt>
                <c:pt idx="5">
                  <c:v>27.3</c:v>
                </c:pt>
                <c:pt idx="6">
                  <c:v>40.1</c:v>
                </c:pt>
                <c:pt idx="7">
                  <c:v>43.8</c:v>
                </c:pt>
                <c:pt idx="8">
                  <c:v>59.7</c:v>
                </c:pt>
                <c:pt idx="9">
                  <c:v>59.5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F01-4F6E-B6E5-3323981CF0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26365C91-FBE0-4ACA-AD5C-ADC627820105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6F01-4F6E-B6E5-3323981CF033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509575E3-DE27-4637-BE15-BA54FF0E568D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6F01-4F6E-B6E5-3323981CF033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35AD2FAC-1E4A-4674-85CF-0CA511AABF45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6F01-4F6E-B6E5-3323981CF033}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8C5D600C-AA7D-44B6-BE88-9B184CDB5966}" type="VALU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6F01-4F6E-B6E5-3323981CF0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B0500000000000000" pitchFamily="34" charset="-127"/>
                    <a:ea typeface="KoPub돋움체 Bold" panose="020B05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20대 남성</c:v>
                </c:pt>
                <c:pt idx="1">
                  <c:v>20대 여성</c:v>
                </c:pt>
                <c:pt idx="2">
                  <c:v>30대 남성</c:v>
                </c:pt>
                <c:pt idx="3">
                  <c:v>30대 여성</c:v>
                </c:pt>
                <c:pt idx="4">
                  <c:v>40대 남성</c:v>
                </c:pt>
                <c:pt idx="5">
                  <c:v>40대 여성</c:v>
                </c:pt>
                <c:pt idx="6">
                  <c:v>50대 남성</c:v>
                </c:pt>
                <c:pt idx="7">
                  <c:v>50대 여성</c:v>
                </c:pt>
                <c:pt idx="8">
                  <c:v>60대 이상 남성</c:v>
                </c:pt>
                <c:pt idx="9">
                  <c:v>60대 이상 여성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11.8</c:v>
                </c:pt>
                <c:pt idx="1">
                  <c:v>11.3</c:v>
                </c:pt>
                <c:pt idx="2">
                  <c:v>9.1999999999999993</c:v>
                </c:pt>
                <c:pt idx="3">
                  <c:v>9.1999999999999993</c:v>
                </c:pt>
                <c:pt idx="4">
                  <c:v>8.6</c:v>
                </c:pt>
                <c:pt idx="5">
                  <c:v>8.5</c:v>
                </c:pt>
                <c:pt idx="6">
                  <c:v>9.1</c:v>
                </c:pt>
                <c:pt idx="7">
                  <c:v>8.8000000000000007</c:v>
                </c:pt>
                <c:pt idx="8">
                  <c:v>8.5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F01-4F6E-B6E5-3323981CF0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489863032"/>
        <c:axId val="489863360"/>
      </c:barChart>
      <c:catAx>
        <c:axId val="489863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B0500000000000000" pitchFamily="34" charset="-127"/>
                <a:ea typeface="KoPub돋움체 Bold" panose="020B0500000000000000" pitchFamily="34" charset="-127"/>
                <a:cs typeface="+mn-cs"/>
              </a:defRPr>
            </a:pPr>
            <a:endParaRPr lang="ko-KR"/>
          </a:p>
        </c:txPr>
        <c:crossAx val="489863360"/>
        <c:crosses val="autoZero"/>
        <c:auto val="1"/>
        <c:lblAlgn val="ctr"/>
        <c:lblOffset val="100"/>
        <c:noMultiLvlLbl val="0"/>
      </c:catAx>
      <c:valAx>
        <c:axId val="489863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9863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072383567971983"/>
          <c:y val="0.11719914073789438"/>
          <c:w val="0.38807671646094155"/>
          <c:h val="7.52812427824231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B0500000000000000" pitchFamily="34" charset="-127"/>
              <a:ea typeface="KoPub돋움체 Bold" panose="020B05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KoPub돋움체 Bold" panose="020B0500000000000000" pitchFamily="34" charset="-127"/>
          <a:ea typeface="KoPub돋움체 Bold" panose="020B0500000000000000" pitchFamily="34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B0500000000000000" pitchFamily="34" charset="-127"/>
                <a:ea typeface="KoPub돋움체 Bold" panose="020B0500000000000000" pitchFamily="34" charset="-127"/>
                <a:cs typeface="+mn-cs"/>
              </a:defRPr>
            </a:pPr>
            <a:r>
              <a:rPr lang="ko-KR" altLang="en-US" sz="2400" b="1" i="0" dirty="0" smtClean="0"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정치적 의사결정에 미치는 영향력</a:t>
            </a:r>
            <a:endParaRPr lang="ko-KR" altLang="en-US" sz="2400" b="1" i="0" dirty="0"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c:rich>
      </c:tx>
      <c:layout>
        <c:manualLayout>
          <c:xMode val="edge"/>
          <c:yMode val="edge"/>
          <c:x val="0.30269902233446883"/>
          <c:y val="3.84972425695262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B0500000000000000" pitchFamily="34" charset="-127"/>
              <a:ea typeface="KoPub돋움체 Bold" panose="020B05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3874065114901392"/>
          <c:y val="0.19078620262573676"/>
          <c:w val="0.66125939901585906"/>
          <c:h val="0.7802278787782553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01-4FA2-B31C-6A6CFD14D3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B0500000000000000" pitchFamily="34" charset="-127"/>
                    <a:ea typeface="KoPub돋움체 Bold" panose="020B05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정치,사회 유튜브 채널</c:v>
                </c:pt>
                <c:pt idx="1">
                  <c:v>팟캐스트</c:v>
                </c:pt>
                <c:pt idx="2">
                  <c:v>주변 지인과의 대화</c:v>
                </c:pt>
                <c:pt idx="3">
                  <c:v>지상파 뉴스 및 시사방송</c:v>
                </c:pt>
                <c:pt idx="4">
                  <c:v>라디오</c:v>
                </c:pt>
                <c:pt idx="5">
                  <c:v>페이스북, 트위터 등의 SNS</c:v>
                </c:pt>
                <c:pt idx="6">
                  <c:v>온라인 커뮤니티</c:v>
                </c:pt>
                <c:pt idx="7">
                  <c:v>종합지, 일간지 등의 신문기사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56</c:v>
                </c:pt>
                <c:pt idx="1">
                  <c:v>53</c:v>
                </c:pt>
                <c:pt idx="2">
                  <c:v>52</c:v>
                </c:pt>
                <c:pt idx="3">
                  <c:v>51</c:v>
                </c:pt>
                <c:pt idx="4">
                  <c:v>47</c:v>
                </c:pt>
                <c:pt idx="5">
                  <c:v>46</c:v>
                </c:pt>
                <c:pt idx="6">
                  <c:v>43</c:v>
                </c:pt>
                <c:pt idx="7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01-4FA2-B31C-6A6CFD14D3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3"/>
        <c:overlap val="-70"/>
        <c:axId val="654227472"/>
        <c:axId val="654222224"/>
      </c:barChart>
      <c:catAx>
        <c:axId val="654227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B0500000000000000" pitchFamily="34" charset="-127"/>
                <a:ea typeface="KoPub돋움체 Bold" panose="020B0500000000000000" pitchFamily="34" charset="-127"/>
                <a:cs typeface="+mn-cs"/>
              </a:defRPr>
            </a:pPr>
            <a:endParaRPr lang="ko-KR"/>
          </a:p>
        </c:txPr>
        <c:crossAx val="654222224"/>
        <c:crosses val="autoZero"/>
        <c:auto val="1"/>
        <c:lblAlgn val="ctr"/>
        <c:lblOffset val="100"/>
        <c:noMultiLvlLbl val="0"/>
      </c:catAx>
      <c:valAx>
        <c:axId val="654222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42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KoPub돋움체 Bold" panose="020B0500000000000000" pitchFamily="34" charset="-127"/>
          <a:ea typeface="KoPub돋움체 Bold" panose="020B0500000000000000" pitchFamily="34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B0500000000000000" pitchFamily="34" charset="-127"/>
                <a:ea typeface="KoPub돋움체 Bold" panose="020B0500000000000000" pitchFamily="34" charset="-127"/>
                <a:cs typeface="+mn-cs"/>
              </a:defRPr>
            </a:pPr>
            <a:r>
              <a:rPr lang="en-US" altLang="ko-KR" sz="24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2030</a:t>
            </a:r>
            <a:r>
              <a:rPr lang="ko-KR" altLang="en-US" sz="24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세대의 최근 한 달간 이용 소셜 미디어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c:rich>
      </c:tx>
      <c:layout>
        <c:manualLayout>
          <c:xMode val="edge"/>
          <c:yMode val="edge"/>
          <c:x val="0.1284713271171391"/>
          <c:y val="3.17132918646666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B0500000000000000" pitchFamily="34" charset="-127"/>
              <a:ea typeface="KoPub돋움체 Bold" panose="020B05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627821005873058"/>
          <c:y val="0.21250048901729579"/>
          <c:w val="0.5412834155514753"/>
          <c:h val="0.7707493160000632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C5-443B-ABAB-B25BB50448ED}"/>
              </c:ext>
            </c:extLst>
          </c:dPt>
          <c:dPt>
            <c:idx val="1"/>
            <c:bubble3D val="0"/>
            <c:spPr>
              <a:solidFill>
                <a:srgbClr val="DB5D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7C5-443B-ABAB-B25BB50448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C5-443B-ABAB-B25BB50448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11-4970-8B46-7872ED39A5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711-4970-8B46-7872ED39A5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711-4970-8B46-7872ED39A5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711-4970-8B46-7872ED39A50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711-4970-8B46-7872ED39A50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711-4970-8B46-7872ED39A503}"/>
              </c:ext>
            </c:extLst>
          </c:dPt>
          <c:dLbls>
            <c:dLbl>
              <c:idx val="0"/>
              <c:layout>
                <c:manualLayout>
                  <c:x val="-0.17908597568353884"/>
                  <c:y val="5.267569455022478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0" i="0" u="none" strike="noStrike" kern="1200" baseline="0">
                        <a:solidFill>
                          <a:schemeClr val="bg1"/>
                        </a:solidFill>
                        <a:latin typeface="KoPub돋움체 Bold" panose="020B0500000000000000" pitchFamily="34" charset="-127"/>
                        <a:ea typeface="KoPub돋움체 Bold" panose="020B0500000000000000" pitchFamily="34" charset="-127"/>
                        <a:cs typeface="+mn-cs"/>
                      </a:defRPr>
                    </a:pPr>
                    <a:fld id="{4ED0E917-54B1-494F-AAA3-F887B383E9A6}" type="PERCENTAGE">
                      <a:rPr lang="en-US" altLang="ko-KR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pPr>
                        <a:defRPr sz="2400">
                          <a:solidFill>
                            <a:schemeClr val="bg1"/>
                          </a:solidFill>
                          <a:latin typeface="KoPub돋움체 Bold" panose="020B0500000000000000" pitchFamily="34" charset="-127"/>
                          <a:ea typeface="KoPub돋움체 Bold" panose="020B0500000000000000" pitchFamily="34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KoPub돋움체 Bold" panose="020B0500000000000000" pitchFamily="34" charset="-127"/>
                      <a:ea typeface="KoPub돋움체 Bold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7C5-443B-ABAB-B25BB50448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B0500000000000000" pitchFamily="34" charset="-127"/>
                    <a:ea typeface="KoPub돋움체 Bold" panose="020B05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유튜브</c:v>
                </c:pt>
                <c:pt idx="1">
                  <c:v>네이버 블로그</c:v>
                </c:pt>
                <c:pt idx="2">
                  <c:v>인스타그램</c:v>
                </c:pt>
                <c:pt idx="3">
                  <c:v>페이스북</c:v>
                </c:pt>
                <c:pt idx="4">
                  <c:v>밴드</c:v>
                </c:pt>
                <c:pt idx="5">
                  <c:v>카카오스토리</c:v>
                </c:pt>
                <c:pt idx="6">
                  <c:v>트위터</c:v>
                </c:pt>
                <c:pt idx="7">
                  <c:v>피너레스트</c:v>
                </c:pt>
                <c:pt idx="8">
                  <c:v>빙글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42.7</c:v>
                </c:pt>
                <c:pt idx="1">
                  <c:v>12.9</c:v>
                </c:pt>
                <c:pt idx="2">
                  <c:v>28.2</c:v>
                </c:pt>
                <c:pt idx="3">
                  <c:v>8.1</c:v>
                </c:pt>
                <c:pt idx="4">
                  <c:v>1.6</c:v>
                </c:pt>
                <c:pt idx="5">
                  <c:v>0</c:v>
                </c:pt>
                <c:pt idx="6">
                  <c:v>2.4</c:v>
                </c:pt>
                <c:pt idx="7">
                  <c:v>1.6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C5-443B-ABAB-B25BB50448E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235757087916994"/>
          <c:y val="0.24920800007324856"/>
          <c:w val="0.2204116986507807"/>
          <c:h val="0.688295797614261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B0500000000000000" pitchFamily="34" charset="-127"/>
              <a:ea typeface="KoPub돋움체 Bold" panose="020B05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B0500000000000000" pitchFamily="34" charset="-127"/>
                <a:ea typeface="KoPub돋움체 Bold" panose="020B0500000000000000" pitchFamily="34" charset="-127"/>
                <a:cs typeface="+mn-cs"/>
              </a:defRPr>
            </a:pPr>
            <a:r>
              <a:rPr 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차기 대선 후보 적합도</a:t>
            </a:r>
          </a:p>
        </c:rich>
      </c:tx>
      <c:layout>
        <c:manualLayout>
          <c:xMode val="edge"/>
          <c:yMode val="edge"/>
          <c:x val="0.41985905059030809"/>
          <c:y val="2.0061682565418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B0500000000000000" pitchFamily="34" charset="-127"/>
              <a:ea typeface="KoPub돋움체 Bold" panose="020B05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3643857185130992"/>
          <c:w val="0.9956670842281079"/>
          <c:h val="0.7669922451329094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09-483A-B9F6-F080A0CD392A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09-483A-B9F6-F080A0CD392A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509-483A-B9F6-F080A0CD392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509-483A-B9F6-F080A0CD392A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509-483A-B9F6-F080A0CD392A}"/>
              </c:ext>
            </c:extLst>
          </c:dPt>
          <c:dPt>
            <c:idx val="9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509-483A-B9F6-F080A0CD392A}"/>
              </c:ext>
            </c:extLst>
          </c:dPt>
          <c:dPt>
            <c:idx val="10"/>
            <c:invertIfNegative val="0"/>
            <c:bubble3D val="0"/>
            <c:spPr>
              <a:solidFill>
                <a:srgbClr val="C38CD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509-483A-B9F6-F080A0CD392A}"/>
              </c:ext>
            </c:extLst>
          </c:dPt>
          <c:dPt>
            <c:idx val="1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509-483A-B9F6-F080A0CD392A}"/>
              </c:ext>
            </c:extLst>
          </c:dPt>
          <c:dPt>
            <c:idx val="12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509-483A-B9F6-F080A0CD392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B0500000000000000" pitchFamily="34" charset="-127"/>
                    <a:ea typeface="KoPub돋움체 Bold" panose="020B0500000000000000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윤석열</c:v>
                </c:pt>
                <c:pt idx="1">
                  <c:v>이재명</c:v>
                </c:pt>
                <c:pt idx="2">
                  <c:v>이낙연</c:v>
                </c:pt>
                <c:pt idx="3">
                  <c:v>홍준표</c:v>
                </c:pt>
                <c:pt idx="4">
                  <c:v>정세균</c:v>
                </c:pt>
                <c:pt idx="5">
                  <c:v>오세훈</c:v>
                </c:pt>
                <c:pt idx="6">
                  <c:v>안철수</c:v>
                </c:pt>
                <c:pt idx="7">
                  <c:v>유승민</c:v>
                </c:pt>
                <c:pt idx="8">
                  <c:v>추미애</c:v>
                </c:pt>
                <c:pt idx="9">
                  <c:v>심상정</c:v>
                </c:pt>
                <c:pt idx="10">
                  <c:v>기타 다른 후보</c:v>
                </c:pt>
                <c:pt idx="11">
                  <c:v>적합후보 없음</c:v>
                </c:pt>
                <c:pt idx="12">
                  <c:v>잘 모름</c:v>
                </c:pt>
              </c:strCache>
            </c:strRef>
          </c:cat>
          <c:val>
            <c:numRef>
              <c:f>Sheet1!$B$2:$B$14</c:f>
              <c:numCache>
                <c:formatCode>0.00%</c:formatCode>
                <c:ptCount val="13"/>
                <c:pt idx="0">
                  <c:v>0.30099999999999999</c:v>
                </c:pt>
                <c:pt idx="1">
                  <c:v>0.26200000000000001</c:v>
                </c:pt>
                <c:pt idx="2">
                  <c:v>0.106</c:v>
                </c:pt>
                <c:pt idx="3">
                  <c:v>5.5E-2</c:v>
                </c:pt>
                <c:pt idx="4">
                  <c:v>4.8000000000000001E-2</c:v>
                </c:pt>
                <c:pt idx="5">
                  <c:v>3.4000000000000002E-2</c:v>
                </c:pt>
                <c:pt idx="6" formatCode="0%">
                  <c:v>0.03</c:v>
                </c:pt>
                <c:pt idx="7">
                  <c:v>2.5000000000000001E-2</c:v>
                </c:pt>
                <c:pt idx="8">
                  <c:v>2.4E-2</c:v>
                </c:pt>
                <c:pt idx="9">
                  <c:v>1.9E-2</c:v>
                </c:pt>
                <c:pt idx="10">
                  <c:v>1.7000000000000001E-2</c:v>
                </c:pt>
                <c:pt idx="11">
                  <c:v>5.5E-2</c:v>
                </c:pt>
                <c:pt idx="12">
                  <c:v>2.5000000000000001E-2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선호도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12-A509-483A-B9F6-F080A0CD392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3078048"/>
        <c:axId val="813078376"/>
      </c:barChart>
      <c:catAx>
        <c:axId val="81307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eaVert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B0500000000000000" pitchFamily="34" charset="-127"/>
                <a:ea typeface="KoPub돋움체 Bold" panose="020B0500000000000000" pitchFamily="34" charset="-127"/>
                <a:cs typeface="+mn-cs"/>
              </a:defRPr>
            </a:pPr>
            <a:endParaRPr lang="ko-KR"/>
          </a:p>
        </c:txPr>
        <c:crossAx val="813078376"/>
        <c:crosses val="autoZero"/>
        <c:auto val="1"/>
        <c:lblAlgn val="ctr"/>
        <c:lblOffset val="100"/>
        <c:noMultiLvlLbl val="0"/>
      </c:catAx>
      <c:valAx>
        <c:axId val="8130783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81307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KoPub돋움체 Bold" panose="020B0500000000000000" pitchFamily="34" charset="-127"/>
          <a:ea typeface="KoPub돋움체 Bold" panose="020B0500000000000000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E9641C7F-4218-4869-A354-92FB671052B5}" type="datetimeFigureOut">
              <a:rPr lang="ko-KR" altLang="en-US" smtClean="0"/>
              <a:pPr/>
              <a:t>2021-05-24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fld id="{A29B8EEF-0F54-4596-ACD8-EF4FDC126B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18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 Medium" panose="00000600000000000000" pitchFamily="2" charset="-127"/>
        <a:ea typeface="KoPub돋움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데이터 수집 및 전처리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17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 smtClean="0"/>
              <a:t>첫 애니메이션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오세훈 출마 선언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두번째 애니메이션</a:t>
            </a:r>
            <a:r>
              <a:rPr lang="en-US" altLang="ko-KR" baseline="0" dirty="0" smtClean="0"/>
              <a:t>: 1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일 여야 각각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재보궐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선거기획단을 출범하면서 유력 후보자 언급된 시점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세번째 애니메이션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가덕도</a:t>
            </a:r>
            <a:r>
              <a:rPr lang="ko-KR" altLang="en-US" dirty="0" smtClean="0"/>
              <a:t> 공항 이슈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네번째 애니메이션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조국 이슈</a:t>
            </a:r>
            <a:endParaRPr lang="en-US" altLang="ko-KR" dirty="0" smtClean="0"/>
          </a:p>
          <a:p>
            <a:pPr marL="0" indent="0">
              <a:buFontTx/>
              <a:buNone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**</a:t>
            </a:r>
            <a:r>
              <a:rPr lang="ko-KR" altLang="en-US" dirty="0" smtClean="0"/>
              <a:t>설명할 부분</a:t>
            </a:r>
            <a:r>
              <a:rPr lang="en-US" altLang="ko-KR" dirty="0" smtClean="0"/>
              <a:t>** : 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LH</a:t>
            </a:r>
            <a:r>
              <a:rPr lang="ko-KR" altLang="en-US" dirty="0" err="1" smtClean="0"/>
              <a:t>사건이후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선거일자에</a:t>
            </a:r>
            <a:r>
              <a:rPr lang="ko-KR" altLang="en-US" dirty="0" smtClean="0"/>
              <a:t> 가까워질수록 두 후보자간의 </a:t>
            </a:r>
            <a:r>
              <a:rPr lang="ko-KR" altLang="en-US" dirty="0" err="1" smtClean="0"/>
              <a:t>긍정댓글</a:t>
            </a:r>
            <a:r>
              <a:rPr lang="ko-KR" altLang="en-US" dirty="0" smtClean="0"/>
              <a:t> 점유율 차이가 심화됨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47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baseline="0" dirty="0" smtClean="0"/>
              <a:t>2030 </a:t>
            </a:r>
            <a:r>
              <a:rPr lang="ko-KR" altLang="en-US" baseline="0" dirty="0" smtClean="0"/>
              <a:t>분석한 이유 보완</a:t>
            </a:r>
            <a:endParaRPr lang="en-US" altLang="ko-KR" baseline="0" dirty="0" smtClean="0"/>
          </a:p>
          <a:p>
            <a:pPr marL="628650" lvl="1" indent="-171450">
              <a:buFontTx/>
              <a:buChar char="-"/>
            </a:pPr>
            <a:r>
              <a:rPr lang="ko-KR" altLang="en-US" baseline="0" dirty="0" smtClean="0"/>
              <a:t>지지정당이 업다는 시각적 자료</a:t>
            </a:r>
            <a:endParaRPr lang="en-US" altLang="ko-KR" baseline="0" dirty="0" smtClean="0"/>
          </a:p>
          <a:p>
            <a:pPr marL="171450" lvl="0" indent="-171450">
              <a:buFontTx/>
              <a:buChar char="-"/>
            </a:pPr>
            <a:r>
              <a:rPr lang="ko-KR" altLang="en-US" baseline="0" dirty="0" smtClean="0"/>
              <a:t>왜 유튜브에서 수집했는지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26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 smtClean="0"/>
              <a:t>따라서 본 팀은 </a:t>
            </a:r>
            <a:r>
              <a:rPr lang="en-US" altLang="ko-KR" baseline="0" dirty="0" smtClean="0"/>
              <a:t>2030</a:t>
            </a:r>
            <a:r>
              <a:rPr lang="ko-KR" altLang="en-US" baseline="0" dirty="0" smtClean="0"/>
              <a:t>세대의 정치적 성향과 의견을 분석해보고자 유튜브에서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52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여론조사 비용을 절감하고 후보자에 대한 지지도 뿐만 아니라 주관적인 감정과 생각을 파악할 수 있을 것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여론조사를 위해 일일이 설문조사와 </a:t>
            </a:r>
            <a:r>
              <a:rPr lang="ko-KR" altLang="en-US" baseline="0" dirty="0" err="1" smtClean="0"/>
              <a:t>통화조사를</a:t>
            </a:r>
            <a:r>
              <a:rPr lang="ko-KR" altLang="en-US" baseline="0" dirty="0" smtClean="0"/>
              <a:t> 하는 비용을 절감하고 후보자에 대한 지지도 뿐만 아니라 </a:t>
            </a:r>
            <a:r>
              <a:rPr lang="ko-KR" altLang="en-US" baseline="0" dirty="0" err="1" smtClean="0"/>
              <a:t>투표권자에</a:t>
            </a:r>
            <a:r>
              <a:rPr lang="ko-KR" altLang="en-US" baseline="0" dirty="0" smtClean="0"/>
              <a:t> 대한 주관적인 감정과 생각을 파악할 수 있을 것이라고 생각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76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9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2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53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93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278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 이를 필요로 하는 정당 혹은 정치인에게 제공하여 객관적인 여론 평가를 확인하고 </a:t>
            </a:r>
            <a:r>
              <a:rPr lang="en-US" altLang="ko-KR" dirty="0" smtClean="0"/>
              <a:t>2030 </a:t>
            </a:r>
            <a:r>
              <a:rPr lang="ko-KR" altLang="en-US" dirty="0" smtClean="0"/>
              <a:t>청년세대의 평가와 이슈를 파악해 </a:t>
            </a:r>
            <a:r>
              <a:rPr lang="en-US" altLang="ko-KR" dirty="0" smtClean="0"/>
              <a:t>2030 </a:t>
            </a:r>
            <a:r>
              <a:rPr lang="ko-KR" altLang="en-US" dirty="0" smtClean="0"/>
              <a:t>세대를 </a:t>
            </a:r>
            <a:r>
              <a:rPr lang="ko-KR" altLang="en-US" dirty="0" err="1" smtClean="0"/>
              <a:t>타켓으로</a:t>
            </a:r>
            <a:r>
              <a:rPr lang="ko-KR" altLang="en-US" dirty="0" smtClean="0"/>
              <a:t> 한 정책 제안에 활용할 수 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r>
              <a:rPr lang="ko-KR" altLang="en-US" dirty="0" smtClean="0"/>
              <a:t>이 모델들을 개발하여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대의 지지기반을 </a:t>
            </a:r>
            <a:r>
              <a:rPr lang="ko-KR" altLang="en-US" dirty="0" err="1" smtClean="0"/>
              <a:t>얻기위한</a:t>
            </a:r>
            <a:r>
              <a:rPr lang="ko-KR" altLang="en-US" dirty="0" smtClean="0"/>
              <a:t> 방향성을 제시하도록 할 것이다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22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971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(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) </a:t>
            </a:r>
            <a:r>
              <a:rPr lang="ko-KR" altLang="en-US" baseline="0" dirty="0" smtClean="0"/>
              <a:t>두 지표 모두 같은 의미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오히려 수집 절차를 </a:t>
            </a:r>
            <a:r>
              <a:rPr lang="ko-KR" altLang="en-US" baseline="0" dirty="0" err="1" smtClean="0"/>
              <a:t>보여준느</a:t>
            </a:r>
            <a:r>
              <a:rPr lang="ko-KR" altLang="en-US" baseline="0" dirty="0" smtClean="0"/>
              <a:t> 것이 좋을 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19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9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종속변수인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후보자명을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인코딩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활성화 함수를 사용하기 위해 종속변수를 원</a:t>
            </a:r>
            <a:r>
              <a:rPr lang="en-US" altLang="ko-KR" baseline="0" dirty="0" smtClean="0"/>
              <a:t>-</a:t>
            </a:r>
            <a:r>
              <a:rPr lang="ko-KR" altLang="en-US" baseline="0" dirty="0" err="1" smtClean="0"/>
              <a:t>핫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인코딩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독립변수인 문장들을 단어 단위로</a:t>
            </a:r>
            <a:r>
              <a:rPr lang="en-US" altLang="ko-KR" baseline="0" dirty="0" smtClean="0"/>
              <a:t> tokenizer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입력되는 문장 배열의 길이를 정해진 길이로 압축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23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후보자를 예측하는 모델을 통해 후보자가 특정되기 때문에 후보자와 </a:t>
            </a:r>
            <a:r>
              <a:rPr lang="ko-KR" altLang="en-US" dirty="0" err="1" smtClean="0"/>
              <a:t>팀명을</a:t>
            </a:r>
            <a:r>
              <a:rPr lang="ko-KR" altLang="en-US" dirty="0" smtClean="0"/>
              <a:t> 제거한 채 모델 </a:t>
            </a:r>
            <a:r>
              <a:rPr lang="ko-KR" altLang="en-US" dirty="0" err="1" smtClean="0"/>
              <a:t>재학습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38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 smtClean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Simundic</a:t>
            </a:r>
            <a:r>
              <a:rPr lang="en-US" altLang="ko-KR" sz="1200" dirty="0" smtClean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AM. Diagnostic Accuracy—Part 1: Basic Concepts Sensitivity and Specificity, ROC Analysis, STARD Statement. Point of </a:t>
            </a:r>
            <a:r>
              <a:rPr lang="en-US" altLang="ko-KR" sz="1200" dirty="0" err="1" smtClean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CareThe</a:t>
            </a:r>
            <a:r>
              <a:rPr lang="en-US" altLang="ko-KR" sz="1200" dirty="0" smtClean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Journal of Near-Patient Testing &amp; Technology. 2012;11(1):6-8. </a:t>
            </a:r>
            <a:endParaRPr lang="ko-KR" altLang="en-US" sz="12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sz="12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8EEF-0F54-4596-ACD8-EF4FDC126B6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94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긍정률이</a:t>
            </a:r>
            <a:r>
              <a:rPr lang="ko-KR" altLang="en-US" dirty="0"/>
              <a:t> 높은 후보가 당선될 것이라는 가정이 맞았음을 볼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부산의 경우 실제 득표율과 유사함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서울의 경우 득표율에선 차이를 보였으며 득표율을 맞춰볼 수 있도록 서울지역의 예측 </a:t>
            </a:r>
            <a:r>
              <a:rPr lang="ko-KR" altLang="en-US" baseline="0" dirty="0"/>
              <a:t>과정을 조정해보기로 함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CCA56-3715-4283-AF59-9EE4D1E710B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3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서울지역의 득표율을 어떻게 하면</a:t>
            </a:r>
            <a:r>
              <a:rPr lang="ko-KR" altLang="en-US" baseline="0" dirty="0"/>
              <a:t> 유사하게 예측할 수 있을지 고민</a:t>
            </a:r>
            <a:endParaRPr lang="en-US" altLang="ko-KR" baseline="0" dirty="0"/>
          </a:p>
          <a:p>
            <a:pPr marL="628650" lvl="1" indent="-171450">
              <a:buFontTx/>
              <a:buChar char="-"/>
            </a:pPr>
            <a:r>
              <a:rPr lang="en-US" altLang="ko-KR" baseline="0" dirty="0"/>
              <a:t>1. </a:t>
            </a:r>
            <a:r>
              <a:rPr lang="ko-KR" altLang="en-US" baseline="0" dirty="0"/>
              <a:t>후보자 예측 모델을 보정</a:t>
            </a:r>
            <a:r>
              <a:rPr lang="en-US" altLang="ko-KR" baseline="0" dirty="0"/>
              <a:t>. </a:t>
            </a:r>
            <a:r>
              <a:rPr lang="ko-KR" altLang="en-US" baseline="0" dirty="0"/>
              <a:t>문장을 </a:t>
            </a:r>
            <a:r>
              <a:rPr lang="en-US" altLang="ko-KR" baseline="0" dirty="0"/>
              <a:t>tokenizer</a:t>
            </a:r>
            <a:r>
              <a:rPr lang="ko-KR" altLang="en-US" baseline="0" dirty="0"/>
              <a:t>할 때 빈도가 높은 단어들로 문장을 </a:t>
            </a:r>
            <a:r>
              <a:rPr lang="ko-KR" altLang="en-US" baseline="0" dirty="0" err="1"/>
              <a:t>토큰화</a:t>
            </a:r>
            <a:r>
              <a:rPr lang="ko-KR" altLang="en-US" baseline="0" dirty="0"/>
              <a:t> 한 후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모델과 </a:t>
            </a:r>
            <a:r>
              <a:rPr lang="en-US" altLang="ko-KR" baseline="0" dirty="0"/>
              <a:t>LSTM, CNN+LSTM</a:t>
            </a:r>
            <a:r>
              <a:rPr lang="ko-KR" altLang="en-US" baseline="0" dirty="0"/>
              <a:t>모델을 재실행 했을 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세 개의 층으로 이루어진 기본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모델의 성능이 가장 높음</a:t>
            </a:r>
            <a:endParaRPr lang="en-US" altLang="ko-KR" baseline="0" dirty="0"/>
          </a:p>
          <a:p>
            <a:pPr marL="628650" lvl="1" indent="-171450">
              <a:buFontTx/>
              <a:buChar char="-"/>
            </a:pPr>
            <a:r>
              <a:rPr lang="en-US" altLang="ko-KR" baseline="0" dirty="0"/>
              <a:t>2. </a:t>
            </a:r>
            <a:r>
              <a:rPr lang="ko-KR" altLang="en-US" baseline="0" dirty="0"/>
              <a:t>수집한 데이터가 소위 보수언론사라고 알려진 곳의 비중이 높음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따라서 예측 데이터를 사용할 때 진보언론사라고 평가받는 언론사와의 비중을 동일하게 맞춘 후 예측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CCA56-3715-4283-AF59-9EE4D1E710B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4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0000800000000000000" pitchFamily="2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00008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0000800000000000000" pitchFamily="2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KoPub돋움체 Bold" panose="00000800000000000000" pitchFamily="2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KoPub돋움체 Bold" panose="00000800000000000000" pitchFamily="2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KoPub돋움체 Bold" panose="00000800000000000000" pitchFamily="2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KoPub돋움체 Bold" panose="00000800000000000000" pitchFamily="2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KoPub돋움체 Bold" panose="00000800000000000000" pitchFamily="2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KoPub돋움체 Bold" panose="00000800000000000000" pitchFamily="2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23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image" Target="../media/image91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46.png"/><Relationship Id="rId18" Type="http://schemas.openxmlformats.org/officeDocument/2006/relationships/image" Target="../media/image102.png"/><Relationship Id="rId3" Type="http://schemas.openxmlformats.org/officeDocument/2006/relationships/image" Target="../media/image98.png"/><Relationship Id="rId21" Type="http://schemas.openxmlformats.org/officeDocument/2006/relationships/image" Target="../media/image103.png"/><Relationship Id="rId7" Type="http://schemas.openxmlformats.org/officeDocument/2006/relationships/image" Target="../media/image35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100.png"/><Relationship Id="rId24" Type="http://schemas.openxmlformats.org/officeDocument/2006/relationships/image" Target="../media/image23.png"/><Relationship Id="rId5" Type="http://schemas.openxmlformats.org/officeDocument/2006/relationships/image" Target="../media/image33.png"/><Relationship Id="rId15" Type="http://schemas.openxmlformats.org/officeDocument/2006/relationships/image" Target="../media/image48.png"/><Relationship Id="rId23" Type="http://schemas.openxmlformats.org/officeDocument/2006/relationships/image" Target="../media/image44.png"/><Relationship Id="rId10" Type="http://schemas.openxmlformats.org/officeDocument/2006/relationships/image" Target="../media/image38.png"/><Relationship Id="rId19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101.png"/><Relationship Id="rId2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chart" Target="../charts/chart7.xml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23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98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hyperlink" Target="http://paulteam.pythonanywhere.com/" TargetMode="External"/><Relationship Id="rId10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23.png"/><Relationship Id="rId9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21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3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1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0.png"/><Relationship Id="rId10" Type="http://schemas.openxmlformats.org/officeDocument/2006/relationships/image" Target="../media/image38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24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2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8095" y="727993"/>
            <a:ext cx="13142857" cy="82224"/>
            <a:chOff x="4238095" y="727993"/>
            <a:chExt cx="13142857" cy="822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7993"/>
              <a:ext cx="13142857" cy="82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62" y="9295243"/>
            <a:ext cx="16476190" cy="78058"/>
            <a:chOff x="904762" y="9295243"/>
            <a:chExt cx="16476190" cy="780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762" y="9295243"/>
              <a:ext cx="16476190" cy="7805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3563600" y="9536423"/>
            <a:ext cx="382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김은서 문수인 윤석영 </a:t>
            </a:r>
            <a:r>
              <a:rPr lang="ko-KR" altLang="en-US" dirty="0" err="1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차유빈</a:t>
            </a:r>
            <a:endParaRPr lang="ko-KR" altLang="en-US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0994" y="1664946"/>
            <a:ext cx="74586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WHO IS NEXT?</a:t>
            </a:r>
            <a:endParaRPr lang="ko-KR" altLang="en-US" sz="9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4762" y="4811023"/>
            <a:ext cx="823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4.7 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</a:t>
            </a:r>
            <a:r>
              <a:rPr lang="ko-KR" altLang="en-US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 대선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preview</a:t>
            </a:r>
            <a:endParaRPr lang="ko-KR" altLang="en-US" sz="2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7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544" y="535935"/>
            <a:ext cx="3017881" cy="457131"/>
          </a:xfrm>
          <a:prstGeom prst="rect">
            <a:avLst/>
          </a:prstGeom>
        </p:spPr>
      </p:pic>
      <p:pic>
        <p:nvPicPr>
          <p:cNvPr id="18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544" y="535935"/>
            <a:ext cx="3017881" cy="457131"/>
          </a:xfrm>
          <a:prstGeom prst="rect">
            <a:avLst/>
          </a:prstGeom>
        </p:spPr>
      </p:pic>
      <p:grpSp>
        <p:nvGrpSpPr>
          <p:cNvPr id="19" name="그룹 1002"/>
          <p:cNvGrpSpPr/>
          <p:nvPr/>
        </p:nvGrpSpPr>
        <p:grpSpPr>
          <a:xfrm>
            <a:off x="4238095" y="727993"/>
            <a:ext cx="12490068" cy="78140"/>
            <a:chOff x="4238095" y="727993"/>
            <a:chExt cx="12490068" cy="78140"/>
          </a:xfrm>
        </p:grpSpPr>
        <p:pic>
          <p:nvPicPr>
            <p:cNvPr id="20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8095" y="727993"/>
              <a:ext cx="12490068" cy="7814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9053273" y="8653674"/>
            <a:ext cx="8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Paul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Predict &amp; Analyze for Us and all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71600" y="2822815"/>
            <a:ext cx="7945731" cy="5959298"/>
            <a:chOff x="533400" y="2705706"/>
            <a:chExt cx="7945731" cy="595929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33400" y="2705706"/>
              <a:ext cx="7945731" cy="5959298"/>
              <a:chOff x="913315" y="3188571"/>
              <a:chExt cx="7945731" cy="595929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315" y="3188571"/>
                <a:ext cx="7945731" cy="5959298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2952290" y="4966654"/>
              <a:ext cx="1449687" cy="1449687"/>
              <a:chOff x="2952290" y="4966654"/>
              <a:chExt cx="1449687" cy="1449687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2952290" y="4966654"/>
                <a:ext cx="1449687" cy="1449687"/>
                <a:chOff x="3332205" y="5449519"/>
                <a:chExt cx="1449687" cy="1449687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332205" y="5449519"/>
                  <a:ext cx="1449687" cy="1449687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72911" y="5492684"/>
                <a:ext cx="1227064" cy="4944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762000" y="1186717"/>
            <a:ext cx="41024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수집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791035" y="2409786"/>
            <a:ext cx="5792328" cy="742331"/>
          </a:xfrm>
          <a:prstGeom prst="roundRect">
            <a:avLst/>
          </a:prstGeom>
          <a:solidFill>
            <a:srgbClr val="9A3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크롤링</a:t>
            </a:r>
            <a:r>
              <a:rPr lang="en-US" altLang="ko-KR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web crawling)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824396" y="4640410"/>
            <a:ext cx="5792328" cy="742331"/>
          </a:xfrm>
          <a:prstGeom prst="roundRect">
            <a:avLst/>
          </a:prstGeom>
          <a:solidFill>
            <a:srgbClr val="9A3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텍스트 전처리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02625" y="3257695"/>
            <a:ext cx="579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키워드 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수집 기간 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2020-08-30 ~ 2021-04-07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28025" y="5609793"/>
            <a:ext cx="579232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한글정규식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활용하여 한글 이외 문자 삭제</a:t>
            </a:r>
            <a:endParaRPr lang="en-US" altLang="ko-KR" sz="2000" dirty="0" smtClean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한문 변환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함축적 의미를 가진 한문을 한글로 변환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ex) 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文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=&gt;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문재인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與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=&gt; </a:t>
            </a:r>
            <a:r>
              <a:rPr lang="ko-KR" altLang="en-US" sz="20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더불어민주당</a:t>
            </a:r>
            <a:endParaRPr lang="en-US" altLang="ko-KR" sz="2000" dirty="0" smtClean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KSS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통한 </a:t>
            </a:r>
            <a:r>
              <a:rPr lang="ko-KR" altLang="en-US" sz="20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문장 분리</a:t>
            </a:r>
            <a:endParaRPr lang="en-US" altLang="ko-KR" sz="2000" b="1" dirty="0" smtClean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Pykospacing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통한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띄어쓰기 교정</a:t>
            </a:r>
            <a:endParaRPr lang="en-US" altLang="ko-KR" sz="2000" b="1" dirty="0" smtClean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20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py-hanspell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부산대 맞춤법 교정기를 통한 </a:t>
            </a:r>
            <a:r>
              <a:rPr lang="ko-KR" altLang="en-US" sz="20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맞춤법 교정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97" y="6497678"/>
            <a:ext cx="4596782" cy="33165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021" y="6560708"/>
            <a:ext cx="4535817" cy="3316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11527064" y="4778240"/>
            <a:ext cx="685800" cy="718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…</a:t>
            </a:r>
            <a:endParaRPr lang="ko-KR" altLang="en-US" sz="4000" dirty="0">
              <a:latin typeface="KoPub돋움체 Bold" panose="00000800000000000000" pitchFamily="2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54660"/>
              </p:ext>
            </p:extLst>
          </p:nvPr>
        </p:nvGraphicFramePr>
        <p:xfrm>
          <a:off x="12318125" y="3535410"/>
          <a:ext cx="5047278" cy="2624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497">
                  <a:extLst>
                    <a:ext uri="{9D8B030D-6E8A-4147-A177-3AD203B41FA5}">
                      <a16:colId xmlns:a16="http://schemas.microsoft.com/office/drawing/2014/main" val="129803994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87785852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361194599"/>
                    </a:ext>
                  </a:extLst>
                </a:gridCol>
                <a:gridCol w="1535981">
                  <a:extLst>
                    <a:ext uri="{9D8B030D-6E8A-4147-A177-3AD203B41FA5}">
                      <a16:colId xmlns:a16="http://schemas.microsoft.com/office/drawing/2014/main" val="2644750682"/>
                    </a:ext>
                  </a:extLst>
                </a:gridCol>
              </a:tblGrid>
              <a:tr h="47525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 smtClean="0">
                          <a:solidFill>
                            <a:schemeClr val="lt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정당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 smtClean="0">
                          <a:solidFill>
                            <a:schemeClr val="lt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정당 평가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 smtClean="0">
                          <a:solidFill>
                            <a:schemeClr val="lt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후보자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 smtClean="0">
                          <a:solidFill>
                            <a:schemeClr val="lt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후보자 평가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759314"/>
                  </a:ext>
                </a:extLst>
              </a:tr>
              <a:tr h="686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52186"/>
                  </a:ext>
                </a:extLst>
              </a:tr>
              <a:tr h="607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497371"/>
                  </a:ext>
                </a:extLst>
              </a:tr>
              <a:tr h="854764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2400" b="1" kern="1200" dirty="0">
                        <a:solidFill>
                          <a:srgbClr val="9A30AE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2400" b="1" kern="1200" dirty="0">
                        <a:solidFill>
                          <a:srgbClr val="9A30AE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71454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858278"/>
              </p:ext>
            </p:extLst>
          </p:nvPr>
        </p:nvGraphicFramePr>
        <p:xfrm>
          <a:off x="725714" y="3535410"/>
          <a:ext cx="10696089" cy="2624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436">
                  <a:extLst>
                    <a:ext uri="{9D8B030D-6E8A-4147-A177-3AD203B41FA5}">
                      <a16:colId xmlns:a16="http://schemas.microsoft.com/office/drawing/2014/main" val="1552989589"/>
                    </a:ext>
                  </a:extLst>
                </a:gridCol>
                <a:gridCol w="6518653">
                  <a:extLst>
                    <a:ext uri="{9D8B030D-6E8A-4147-A177-3AD203B41FA5}">
                      <a16:colId xmlns:a16="http://schemas.microsoft.com/office/drawing/2014/main" val="2808797857"/>
                    </a:ext>
                  </a:extLst>
                </a:gridCol>
              </a:tblGrid>
              <a:tr h="4221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 smtClean="0">
                          <a:solidFill>
                            <a:schemeClr val="lt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제목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000" b="1" kern="1200" dirty="0" smtClean="0">
                          <a:solidFill>
                            <a:schemeClr val="lt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댓글</a:t>
                      </a:r>
                      <a:endParaRPr lang="ko-KR" altLang="en-US" sz="2000" b="1" kern="1200" dirty="0">
                        <a:solidFill>
                          <a:schemeClr val="lt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170736"/>
                  </a:ext>
                </a:extLst>
              </a:tr>
              <a:tr h="61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[</a:t>
                      </a:r>
                      <a:r>
                        <a:rPr lang="ko-KR" altLang="en-US" sz="16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재보궐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D-31]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부산 김영춘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vs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박형준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서울도 양자 대결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?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셋이 붙어도 오세훈이 당선이다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230536"/>
                  </a:ext>
                </a:extLst>
              </a:tr>
              <a:tr h="671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선거 한 달 앞두고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…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서울서 </a:t>
                      </a:r>
                      <a:r>
                        <a:rPr lang="ko-KR" altLang="en-US" sz="16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국민의힘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34.2%,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민주당 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29.6%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박영선 같은 사람에 속지 </a:t>
                      </a:r>
                      <a:r>
                        <a:rPr lang="ko-KR" altLang="en-US" sz="16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마십시요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그녀 가족은 모두 외국 시민권 자들입니다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. 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어떻게 서울 시장에 입후보 </a:t>
                      </a:r>
                      <a:r>
                        <a:rPr lang="ko-KR" altLang="en-US" sz="16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할수</a:t>
                      </a:r>
                      <a:r>
                        <a:rPr lang="ko-KR" alt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있습니까</a:t>
                      </a:r>
                      <a:r>
                        <a:rPr lang="en-US" altLang="ko-KR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? </a:t>
                      </a:r>
                      <a:endParaRPr lang="ko-KR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926639"/>
                  </a:ext>
                </a:extLst>
              </a:tr>
              <a:tr h="913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+mj-ea"/>
                          <a:ea typeface="+mj-ea"/>
                        </a:rPr>
                        <a:t>“내곡동 땅 </a:t>
                      </a:r>
                      <a:r>
                        <a:rPr lang="ko-KR" altLang="en-US" sz="2000" dirty="0" err="1" smtClean="0">
                          <a:latin typeface="+mj-ea"/>
                          <a:ea typeface="+mj-ea"/>
                        </a:rPr>
                        <a:t>몰랐다”던</a:t>
                      </a:r>
                      <a:r>
                        <a:rPr lang="ko-KR" altLang="en-US" sz="2000" dirty="0" smtClean="0">
                          <a:latin typeface="+mj-ea"/>
                          <a:ea typeface="+mj-ea"/>
                        </a:rPr>
                        <a:t> 오세훈</a:t>
                      </a:r>
                      <a:r>
                        <a:rPr lang="en-US" altLang="ko-KR" sz="2000" dirty="0" smtClean="0">
                          <a:latin typeface="+mj-ea"/>
                          <a:ea typeface="+mj-ea"/>
                        </a:rPr>
                        <a:t>…</a:t>
                      </a:r>
                    </a:p>
                    <a:p>
                      <a:pPr algn="ctr" latinLnBrk="1"/>
                      <a:r>
                        <a:rPr lang="en-US" altLang="ko-KR" sz="2000" dirty="0" smtClean="0">
                          <a:latin typeface="+mj-ea"/>
                          <a:ea typeface="+mj-ea"/>
                        </a:rPr>
                        <a:t>“</a:t>
                      </a:r>
                      <a:r>
                        <a:rPr lang="ko-KR" altLang="en-US" sz="2000" dirty="0" smtClean="0">
                          <a:latin typeface="+mj-ea"/>
                          <a:ea typeface="+mj-ea"/>
                        </a:rPr>
                        <a:t>땅 </a:t>
                      </a:r>
                      <a:r>
                        <a:rPr lang="ko-KR" altLang="en-US" sz="2000" dirty="0" err="1" smtClean="0">
                          <a:latin typeface="+mj-ea"/>
                          <a:ea typeface="+mj-ea"/>
                        </a:rPr>
                        <a:t>측량때</a:t>
                      </a:r>
                      <a:r>
                        <a:rPr lang="ko-KR" altLang="en-US" sz="20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000" dirty="0" err="1" smtClean="0">
                          <a:latin typeface="+mj-ea"/>
                          <a:ea typeface="+mj-ea"/>
                        </a:rPr>
                        <a:t>있었냐가</a:t>
                      </a:r>
                      <a:r>
                        <a:rPr lang="ko-KR" altLang="en-US" sz="2000" dirty="0" smtClean="0">
                          <a:latin typeface="+mj-ea"/>
                          <a:ea typeface="+mj-ea"/>
                        </a:rPr>
                        <a:t> 중요한가</a:t>
                      </a:r>
                      <a:r>
                        <a:rPr lang="en-US" altLang="ko-KR" sz="2000" dirty="0" smtClean="0">
                          <a:latin typeface="+mj-ea"/>
                          <a:ea typeface="+mj-ea"/>
                        </a:rPr>
                        <a:t>?”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+mj-ea"/>
                          <a:ea typeface="+mj-ea"/>
                        </a:rPr>
                        <a:t>내곡동 땅에 대해서 몰랐다면서 측량하는데 </a:t>
                      </a:r>
                      <a:endParaRPr lang="en-US" altLang="ko-KR" sz="2000" dirty="0" smtClean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+mj-ea"/>
                          <a:ea typeface="+mj-ea"/>
                        </a:rPr>
                        <a:t>자기가 </a:t>
                      </a:r>
                      <a:r>
                        <a:rPr lang="ko-KR" altLang="en-US" sz="2000" dirty="0" err="1" smtClean="0">
                          <a:latin typeface="+mj-ea"/>
                          <a:ea typeface="+mj-ea"/>
                        </a:rPr>
                        <a:t>있었던게</a:t>
                      </a:r>
                      <a:r>
                        <a:rPr lang="ko-KR" altLang="en-US" sz="2000" dirty="0" smtClean="0">
                          <a:latin typeface="+mj-ea"/>
                          <a:ea typeface="+mj-ea"/>
                        </a:rPr>
                        <a:t> 무슨 </a:t>
                      </a:r>
                      <a:r>
                        <a:rPr lang="ko-KR" altLang="en-US" sz="2000" dirty="0" err="1" smtClean="0">
                          <a:latin typeface="+mj-ea"/>
                          <a:ea typeface="+mj-ea"/>
                        </a:rPr>
                        <a:t>문제냐라고</a:t>
                      </a:r>
                      <a:r>
                        <a:rPr lang="en-US" altLang="ko-KR" sz="2000" dirty="0" smtClean="0">
                          <a:latin typeface="+mj-ea"/>
                          <a:ea typeface="+mj-ea"/>
                        </a:rPr>
                        <a:t>??? </a:t>
                      </a:r>
                      <a:r>
                        <a:rPr lang="ko-KR" altLang="en-US" sz="2000" dirty="0" smtClean="0">
                          <a:latin typeface="+mj-ea"/>
                          <a:ea typeface="+mj-ea"/>
                        </a:rPr>
                        <a:t>웃기고 자빠졌네요</a:t>
                      </a:r>
                      <a:r>
                        <a:rPr lang="en-US" altLang="ko-KR" sz="2000" dirty="0" smtClean="0">
                          <a:latin typeface="+mj-ea"/>
                          <a:ea typeface="+mj-ea"/>
                        </a:rPr>
                        <a:t>..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98290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762000" y="1186717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 설명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05241" y="6776497"/>
            <a:ext cx="1539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rgbClr val="9A30AE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Model 2</a:t>
            </a:r>
            <a:endParaRPr lang="ko-KR" altLang="en-US" sz="3200" spc="-150" dirty="0">
              <a:solidFill>
                <a:srgbClr val="9A30AE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734178" y="8334126"/>
            <a:ext cx="1128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9A30A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 </a:t>
            </a:r>
            <a:r>
              <a:rPr lang="en-US" altLang="ko-KR" sz="2000" dirty="0" smtClean="0">
                <a:solidFill>
                  <a:srgbClr val="9A30A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dirty="0" smtClean="0">
                <a:solidFill>
                  <a:srgbClr val="9A30A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부정</a:t>
            </a:r>
            <a:r>
              <a:rPr lang="en-US" altLang="ko-KR" sz="2000" dirty="0" smtClean="0">
                <a:solidFill>
                  <a:srgbClr val="9A30A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줄무늬가 있는 오른쪽 화살표 38"/>
          <p:cNvSpPr/>
          <p:nvPr/>
        </p:nvSpPr>
        <p:spPr>
          <a:xfrm rot="10800000">
            <a:off x="3453027" y="8218964"/>
            <a:ext cx="1542118" cy="771701"/>
          </a:xfrm>
          <a:prstGeom prst="stripedRightArrow">
            <a:avLst/>
          </a:prstGeom>
          <a:gradFill flip="none" rotWithShape="1">
            <a:gsLst>
              <a:gs pos="0">
                <a:srgbClr val="FDDAE3"/>
              </a:gs>
              <a:gs pos="42000">
                <a:srgbClr val="F989A7"/>
              </a:gs>
              <a:gs pos="85000">
                <a:srgbClr val="DB5DA5"/>
              </a:gs>
              <a:gs pos="19000">
                <a:srgbClr val="FF92A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0000800000000000000" pitchFamily="2" charset="-127"/>
            </a:endParaRPr>
          </a:p>
        </p:txBody>
      </p:sp>
      <p:sp>
        <p:nvSpPr>
          <p:cNvPr id="40" name="줄무늬가 있는 오른쪽 화살표 39"/>
          <p:cNvSpPr/>
          <p:nvPr/>
        </p:nvSpPr>
        <p:spPr>
          <a:xfrm rot="10800000">
            <a:off x="10735506" y="8218964"/>
            <a:ext cx="1542118" cy="771701"/>
          </a:xfrm>
          <a:prstGeom prst="stripedRightArrow">
            <a:avLst/>
          </a:prstGeom>
          <a:gradFill flip="none" rotWithShape="1">
            <a:gsLst>
              <a:gs pos="0">
                <a:srgbClr val="FDDAE3"/>
              </a:gs>
              <a:gs pos="42000">
                <a:srgbClr val="F989A7"/>
              </a:gs>
              <a:gs pos="85000">
                <a:srgbClr val="DB5DA5"/>
              </a:gs>
              <a:gs pos="19000">
                <a:srgbClr val="FF92A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0000800000000000000" pitchFamily="2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2859479" y="6780563"/>
            <a:ext cx="1539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>
                <a:solidFill>
                  <a:srgbClr val="9A30AE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Model 1</a:t>
            </a:r>
            <a:endParaRPr lang="ko-KR" altLang="en-US" sz="3200" spc="-150" dirty="0">
              <a:solidFill>
                <a:srgbClr val="9A30AE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674635" y="5515601"/>
            <a:ext cx="116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2400" b="1" dirty="0" err="1">
                <a:solidFill>
                  <a:srgbClr val="9A30AE"/>
                </a:solidFill>
                <a:latin typeface="KoPub돋움체 Bold" panose="00000800000000000000" pitchFamily="2" charset="-127"/>
              </a:rPr>
              <a:t>Pred</a:t>
            </a:r>
            <a:r>
              <a:rPr lang="en-US" altLang="ko-KR" sz="2400" b="1" dirty="0">
                <a:solidFill>
                  <a:srgbClr val="9A30AE"/>
                </a:solidFill>
                <a:latin typeface="KoPub돋움체 Bold" panose="00000800000000000000" pitchFamily="2" charset="-127"/>
              </a:rPr>
              <a:t>=1</a:t>
            </a:r>
            <a:endParaRPr lang="ko-KR" altLang="en-US" sz="2400" b="1" dirty="0">
              <a:solidFill>
                <a:srgbClr val="9A30AE"/>
              </a:solidFill>
              <a:latin typeface="KoPub돋움체 Bold" panose="00000800000000000000" pitchFamily="2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5972454" y="5515601"/>
            <a:ext cx="1167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2400" b="1" dirty="0" err="1" smtClean="0">
                <a:solidFill>
                  <a:srgbClr val="9A30AE"/>
                </a:solidFill>
                <a:latin typeface="KoPub돋움체 Bold" panose="00000800000000000000" pitchFamily="2" charset="-127"/>
              </a:rPr>
              <a:t>Pred</a:t>
            </a:r>
            <a:r>
              <a:rPr lang="en-US" altLang="ko-KR" sz="2400" b="1" dirty="0" smtClean="0">
                <a:solidFill>
                  <a:srgbClr val="9A30AE"/>
                </a:solidFill>
                <a:latin typeface="KoPub돋움체 Bold" panose="00000800000000000000" pitchFamily="2" charset="-127"/>
              </a:rPr>
              <a:t>=0</a:t>
            </a:r>
            <a:endParaRPr lang="ko-KR" altLang="en-US" sz="2400" b="1" dirty="0">
              <a:solidFill>
                <a:srgbClr val="9A30AE"/>
              </a:solidFill>
              <a:latin typeface="KoPub돋움체 Bold" panose="000008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83" y="946044"/>
            <a:ext cx="5535648" cy="2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2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/>
      <p:bldP spid="39" grpId="0" animBg="1"/>
      <p:bldP spid="40" grpId="0" animBg="1"/>
      <p:bldP spid="49" grpId="0"/>
      <p:bldP spid="8" grpId="0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971800" y="9244007"/>
            <a:ext cx="12039600" cy="604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RTX2060 / 1500 epoch / </a:t>
            </a:r>
            <a:r>
              <a:rPr lang="en-US" altLang="ko-KR" dirty="0" err="1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batch_size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= 162 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10m 44.2s / </a:t>
            </a:r>
            <a:r>
              <a:rPr lang="en-US" altLang="ko-KR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word_size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= 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36322 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텍스트 데이터로 훈련</a:t>
            </a: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8382000" y="7727950"/>
            <a:ext cx="594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Total </a:t>
            </a:r>
            <a:r>
              <a:rPr lang="en-US" altLang="ko-KR" spc="3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params</a:t>
            </a:r>
            <a:r>
              <a:rPr lang="en-US" altLang="ko-KR" spc="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1,039,701</a:t>
            </a:r>
          </a:p>
          <a:p>
            <a:r>
              <a:rPr lang="en-US" altLang="ko-KR" spc="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Trainable </a:t>
            </a:r>
            <a:r>
              <a:rPr lang="en-US" altLang="ko-KR" spc="3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params</a:t>
            </a:r>
            <a:r>
              <a:rPr lang="en-US" altLang="ko-KR" spc="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1,039,701</a:t>
            </a:r>
          </a:p>
          <a:p>
            <a:r>
              <a:rPr lang="en-US" altLang="ko-KR" spc="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Non-trainable </a:t>
            </a:r>
            <a:r>
              <a:rPr lang="en-US" altLang="ko-KR" spc="3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params</a:t>
            </a:r>
            <a:r>
              <a:rPr lang="en-US" altLang="ko-KR" spc="3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0</a:t>
            </a:r>
            <a:endParaRPr lang="ko-KR" altLang="en-US" spc="3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382000" y="2696247"/>
            <a:ext cx="2520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20B0402040204020203" pitchFamily="34" charset="0"/>
              </a:rPr>
              <a:t>Model: Sequantial_1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KoPub돋움체 Light" panose="020B0402040204020203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62000" y="1186717"/>
            <a:ext cx="35461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4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구축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17591" y="1346046"/>
            <a:ext cx="46522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>
                <a:solidFill>
                  <a:srgbClr val="9A30AE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Model 1  </a:t>
            </a:r>
            <a:r>
              <a:rPr lang="ko-KR" altLang="en-US" sz="3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후보자 예측 모델</a:t>
            </a:r>
            <a:endParaRPr lang="ko-KR" altLang="en-US" sz="3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251464" y="2705939"/>
            <a:ext cx="5792328" cy="742331"/>
          </a:xfrm>
          <a:prstGeom prst="roundRect">
            <a:avLst/>
          </a:prstGeom>
          <a:solidFill>
            <a:srgbClr val="9A3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</a:t>
            </a:r>
            <a:r>
              <a:rPr lang="en-US" altLang="ko-KR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ncoding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251464" y="4257254"/>
            <a:ext cx="5792328" cy="742331"/>
          </a:xfrm>
          <a:prstGeom prst="roundRect">
            <a:avLst/>
          </a:prstGeom>
          <a:solidFill>
            <a:srgbClr val="9A3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One-Hot Encoding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251464" y="5969605"/>
            <a:ext cx="5792328" cy="742331"/>
          </a:xfrm>
          <a:prstGeom prst="roundRect">
            <a:avLst/>
          </a:prstGeom>
          <a:solidFill>
            <a:srgbClr val="9A3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Tokenizer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251464" y="7504566"/>
            <a:ext cx="5792328" cy="742331"/>
          </a:xfrm>
          <a:prstGeom prst="roundRect">
            <a:avLst/>
          </a:prstGeom>
          <a:solidFill>
            <a:srgbClr val="9A3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Embedding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24248"/>
              </p:ext>
            </p:extLst>
          </p:nvPr>
        </p:nvGraphicFramePr>
        <p:xfrm>
          <a:off x="8382000" y="2896302"/>
          <a:ext cx="8764245" cy="4737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415">
                  <a:extLst>
                    <a:ext uri="{9D8B030D-6E8A-4147-A177-3AD203B41FA5}">
                      <a16:colId xmlns:a16="http://schemas.microsoft.com/office/drawing/2014/main" val="3609886078"/>
                    </a:ext>
                  </a:extLst>
                </a:gridCol>
                <a:gridCol w="2921415">
                  <a:extLst>
                    <a:ext uri="{9D8B030D-6E8A-4147-A177-3AD203B41FA5}">
                      <a16:colId xmlns:a16="http://schemas.microsoft.com/office/drawing/2014/main" val="4118481501"/>
                    </a:ext>
                  </a:extLst>
                </a:gridCol>
                <a:gridCol w="2921415">
                  <a:extLst>
                    <a:ext uri="{9D8B030D-6E8A-4147-A177-3AD203B41FA5}">
                      <a16:colId xmlns:a16="http://schemas.microsoft.com/office/drawing/2014/main" val="3806992147"/>
                    </a:ext>
                  </a:extLst>
                </a:gridCol>
              </a:tblGrid>
              <a:tr h="11843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Layer</a:t>
                      </a:r>
                      <a:endParaRPr lang="ko-KR" altLang="en-US" sz="2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Output shape</a:t>
                      </a:r>
                      <a:endParaRPr lang="ko-KR" altLang="en-US" sz="2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err="1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Params</a:t>
                      </a:r>
                      <a:endParaRPr lang="ko-KR" altLang="en-US" sz="2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242098"/>
                  </a:ext>
                </a:extLst>
              </a:tr>
              <a:tr h="11843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Embedding</a:t>
                      </a:r>
                      <a:endParaRPr lang="ko-KR" altLang="en-US" sz="2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(None, 162, 28)</a:t>
                      </a:r>
                      <a:endParaRPr lang="en-US" altLang="ko-KR" sz="2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1017016</a:t>
                      </a:r>
                      <a:endParaRPr lang="ko-KR" altLang="en-US" sz="2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034672"/>
                  </a:ext>
                </a:extLst>
              </a:tr>
              <a:tr h="11843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Flatten</a:t>
                      </a:r>
                      <a:endParaRPr lang="ko-KR" altLang="en-US" sz="2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(None, 4536)</a:t>
                      </a:r>
                      <a:endParaRPr lang="en-US" altLang="ko-KR" sz="24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</a:t>
                      </a:r>
                      <a:endParaRPr lang="en-US" altLang="ko-KR" sz="24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909848"/>
                  </a:ext>
                </a:extLst>
              </a:tr>
              <a:tr h="11843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Dense</a:t>
                      </a:r>
                      <a:endParaRPr lang="en-US" altLang="ko-KR" sz="24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(None, </a:t>
                      </a:r>
                      <a:r>
                        <a:rPr lang="en-US" altLang="ko-KR" sz="2400" b="1" dirty="0" smtClean="0">
                          <a:solidFill>
                            <a:srgbClr val="9A30AE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en-US" altLang="ko-KR" sz="24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22685</a:t>
                      </a:r>
                      <a:endParaRPr lang="en-US" altLang="ko-KR" sz="24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83353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51464" y="3541078"/>
            <a:ext cx="579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종속변수인 </a:t>
            </a:r>
            <a:r>
              <a:rPr lang="ko-KR" altLang="en-US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후보자명을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인코딩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1464" y="5098037"/>
            <a:ext cx="579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활성화함수를 이용하기 위해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종속변수를 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One-Hot encoding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1464" y="6814355"/>
            <a:ext cx="579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독립변수인 문장들을 단어 단위로 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Tokenizer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1464" y="8343067"/>
            <a:ext cx="579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입력되는 문장 배열의 길이를 정해진 길이로 압축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972" y="2272384"/>
            <a:ext cx="6292640" cy="339569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578" y="6032498"/>
            <a:ext cx="6245034" cy="337000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62000" y="1186717"/>
            <a:ext cx="4639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4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성능평가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06202"/>
              </p:ext>
            </p:extLst>
          </p:nvPr>
        </p:nvGraphicFramePr>
        <p:xfrm>
          <a:off x="1066800" y="3619500"/>
          <a:ext cx="7492314" cy="4737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438">
                  <a:extLst>
                    <a:ext uri="{9D8B030D-6E8A-4147-A177-3AD203B41FA5}">
                      <a16:colId xmlns:a16="http://schemas.microsoft.com/office/drawing/2014/main" val="3609886078"/>
                    </a:ext>
                  </a:extLst>
                </a:gridCol>
                <a:gridCol w="2497438">
                  <a:extLst>
                    <a:ext uri="{9D8B030D-6E8A-4147-A177-3AD203B41FA5}">
                      <a16:colId xmlns:a16="http://schemas.microsoft.com/office/drawing/2014/main" val="4118481501"/>
                    </a:ext>
                  </a:extLst>
                </a:gridCol>
                <a:gridCol w="2497438">
                  <a:extLst>
                    <a:ext uri="{9D8B030D-6E8A-4147-A177-3AD203B41FA5}">
                      <a16:colId xmlns:a16="http://schemas.microsoft.com/office/drawing/2014/main" val="3806992147"/>
                    </a:ext>
                  </a:extLst>
                </a:gridCol>
              </a:tblGrid>
              <a:tr h="1184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Model</a:t>
                      </a:r>
                      <a:endParaRPr lang="ko-KR" altLang="en-US" sz="2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Test Accuracy</a:t>
                      </a:r>
                      <a:endParaRPr lang="ko-KR" altLang="en-US" sz="2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Test Loss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242098"/>
                  </a:ext>
                </a:extLst>
              </a:tr>
              <a:tr h="1184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Sequantial_1</a:t>
                      </a:r>
                      <a:endParaRPr lang="ko-KR" altLang="en-US" sz="2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>
                          <a:solidFill>
                            <a:srgbClr val="9A30AE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0.8115</a:t>
                      </a:r>
                      <a:endParaRPr lang="en-US" altLang="ko-KR" sz="2400" dirty="0">
                        <a:solidFill>
                          <a:srgbClr val="9A30AE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ko-KR" sz="2400" kern="1200" dirty="0" smtClean="0">
                          <a:solidFill>
                            <a:srgbClr val="9A30AE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0.4418</a:t>
                      </a:r>
                      <a:endParaRPr lang="ko-KR" altLang="en-US" sz="2400" kern="1200" dirty="0">
                        <a:solidFill>
                          <a:srgbClr val="9A30AE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034672"/>
                  </a:ext>
                </a:extLst>
              </a:tr>
              <a:tr h="1184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Sequantial_2</a:t>
                      </a:r>
                    </a:p>
                    <a:p>
                      <a:pPr algn="ctr" latinLnBrk="1"/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LSTM</a:t>
                      </a:r>
                      <a:endParaRPr lang="ko-KR" altLang="en-US" sz="2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0.7638</a:t>
                      </a:r>
                      <a:endParaRPr lang="en-US" altLang="ko-KR" sz="24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0.4812</a:t>
                      </a:r>
                      <a:endParaRPr lang="en-US" altLang="ko-KR" sz="24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909848"/>
                  </a:ext>
                </a:extLst>
              </a:tr>
              <a:tr h="118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Sequantial_3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KoPub돋움체 Light" panose="020B0402040204020203" pitchFamily="34" charset="0"/>
                        </a:rPr>
                        <a:t>CNN+LSTM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0.7415</a:t>
                      </a:r>
                      <a:endParaRPr lang="en-US" altLang="ko-KR" sz="24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0.4924</a:t>
                      </a:r>
                      <a:endParaRPr lang="en-US" altLang="ko-KR" sz="24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833534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538425" y="1346046"/>
            <a:ext cx="46522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>
                <a:solidFill>
                  <a:srgbClr val="9A30AE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Model 1  </a:t>
            </a:r>
            <a:r>
              <a:rPr lang="ko-KR" altLang="en-US" sz="3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후보자 예측 모델</a:t>
            </a:r>
            <a:endParaRPr lang="ko-KR" altLang="en-US" sz="3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52940"/>
              </p:ext>
            </p:extLst>
          </p:nvPr>
        </p:nvGraphicFramePr>
        <p:xfrm>
          <a:off x="9894736" y="2538708"/>
          <a:ext cx="6833428" cy="3129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3428">
                  <a:extLst>
                    <a:ext uri="{9D8B030D-6E8A-4147-A177-3AD203B41FA5}">
                      <a16:colId xmlns:a16="http://schemas.microsoft.com/office/drawing/2014/main" val="4010756380"/>
                    </a:ext>
                  </a:extLst>
                </a:gridCol>
              </a:tblGrid>
              <a:tr h="312936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lnT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9758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891755"/>
              </p:ext>
            </p:extLst>
          </p:nvPr>
        </p:nvGraphicFramePr>
        <p:xfrm>
          <a:off x="9894736" y="6281333"/>
          <a:ext cx="6833428" cy="3129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3428">
                  <a:extLst>
                    <a:ext uri="{9D8B030D-6E8A-4147-A177-3AD203B41FA5}">
                      <a16:colId xmlns:a16="http://schemas.microsoft.com/office/drawing/2014/main" val="4010756380"/>
                    </a:ext>
                  </a:extLst>
                </a:gridCol>
              </a:tblGrid>
              <a:tr h="312936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lnT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9758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644008"/>
              </p:ext>
            </p:extLst>
          </p:nvPr>
        </p:nvGraphicFramePr>
        <p:xfrm>
          <a:off x="9693149" y="2940327"/>
          <a:ext cx="7035014" cy="3914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014">
                  <a:extLst>
                    <a:ext uri="{9D8B030D-6E8A-4147-A177-3AD203B41FA5}">
                      <a16:colId xmlns:a16="http://schemas.microsoft.com/office/drawing/2014/main" val="4010756380"/>
                    </a:ext>
                  </a:extLst>
                </a:gridCol>
              </a:tblGrid>
              <a:tr h="391429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lnT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97583"/>
                  </a:ext>
                </a:extLst>
              </a:tr>
            </a:tbl>
          </a:graphicData>
        </a:graphic>
      </p:graphicFrame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8725" y="1199572"/>
            <a:ext cx="9080144" cy="46964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rcRect t="6845"/>
          <a:stretch/>
        </p:blipFill>
        <p:spPr>
          <a:xfrm>
            <a:off x="9647905" y="3103186"/>
            <a:ext cx="7139710" cy="356828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62000" y="1186717"/>
            <a:ext cx="35461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4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구축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251464" y="2721869"/>
            <a:ext cx="5792328" cy="742331"/>
          </a:xfrm>
          <a:prstGeom prst="roundRect">
            <a:avLst/>
          </a:prstGeom>
          <a:solidFill>
            <a:srgbClr val="FF9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Okt</a:t>
            </a:r>
            <a:r>
              <a:rPr lang="en-US" altLang="ko-KR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tagger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251464" y="4280176"/>
            <a:ext cx="5792328" cy="742331"/>
          </a:xfrm>
          <a:prstGeom prst="roundRect">
            <a:avLst/>
          </a:prstGeom>
          <a:solidFill>
            <a:srgbClr val="FF9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CounterVectorizer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251464" y="5653364"/>
            <a:ext cx="5792328" cy="742331"/>
          </a:xfrm>
          <a:prstGeom prst="roundRect">
            <a:avLst/>
          </a:prstGeom>
          <a:solidFill>
            <a:srgbClr val="FF9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TF-IDF </a:t>
            </a:r>
            <a:r>
              <a:rPr lang="en-US" altLang="ko-KR" sz="24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Vectorizer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251464" y="7264728"/>
            <a:ext cx="5792328" cy="742331"/>
          </a:xfrm>
          <a:prstGeom prst="roundRect">
            <a:avLst/>
          </a:prstGeom>
          <a:solidFill>
            <a:srgbClr val="FF9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Logistic Regression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2" name="줄무늬가 있는 오른쪽 화살표 41"/>
          <p:cNvSpPr/>
          <p:nvPr/>
        </p:nvSpPr>
        <p:spPr>
          <a:xfrm>
            <a:off x="7979251" y="5372100"/>
            <a:ext cx="1542118" cy="771701"/>
          </a:xfrm>
          <a:prstGeom prst="stripedRightArrow">
            <a:avLst/>
          </a:prstGeom>
          <a:gradFill flip="none" rotWithShape="1">
            <a:gsLst>
              <a:gs pos="0">
                <a:srgbClr val="FDDAE3"/>
              </a:gs>
              <a:gs pos="42000">
                <a:srgbClr val="F989A7"/>
              </a:gs>
              <a:gs pos="85000">
                <a:srgbClr val="DB5DA5"/>
              </a:gs>
              <a:gs pos="19000">
                <a:srgbClr val="FF92A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53001" y="2422144"/>
            <a:ext cx="6515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[Figure 2]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후보자 이름과 </a:t>
            </a:r>
            <a:r>
              <a:rPr lang="ko-KR" altLang="en-US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정당명에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대한 긍정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부정 추정 확률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560844" y="7054700"/>
            <a:ext cx="7484248" cy="1517800"/>
          </a:xfrm>
          <a:prstGeom prst="roundRect">
            <a:avLst>
              <a:gd name="adj" fmla="val 91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후보자이름과 </a:t>
            </a:r>
            <a:r>
              <a:rPr lang="ko-KR" altLang="en-US" sz="2000" dirty="0" err="1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정당명을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포함한 상태에서 모델을 학습시켰을 때</a:t>
            </a:r>
            <a:r>
              <a:rPr lang="en-US" altLang="ko-KR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후보자와 </a:t>
            </a:r>
            <a:r>
              <a:rPr lang="ko-KR" altLang="en-US" sz="2000" dirty="0" err="1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정당명에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따라 긍정</a:t>
            </a:r>
            <a:r>
              <a:rPr lang="en-US" altLang="ko-KR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부정 평가가 명확하게 평가됨</a:t>
            </a:r>
            <a:endParaRPr lang="ko-KR" altLang="en-US" sz="20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17591" y="1346046"/>
            <a:ext cx="4017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>
                <a:solidFill>
                  <a:srgbClr val="9A30AE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Model 2  </a:t>
            </a:r>
            <a:r>
              <a:rPr lang="ko-KR" altLang="en-US" sz="32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감성분석</a:t>
            </a:r>
            <a:r>
              <a:rPr lang="ko-KR" altLang="en-US" sz="3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모델</a:t>
            </a:r>
            <a:endParaRPr lang="ko-KR" altLang="en-US" sz="3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71800" y="9435140"/>
            <a:ext cx="12039600" cy="604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RTX2060 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11m 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Train = (3061, 20238) 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/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텍스트 데이터로 훈련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41931" y="3542574"/>
            <a:ext cx="579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Okt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이용하여 문장의 형태소로 분리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41931" y="5126800"/>
            <a:ext cx="579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텍스트 문장의 집합을 빈도 수를 기준으로 </a:t>
            </a:r>
            <a:r>
              <a:rPr lang="ko-KR" altLang="en-US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벡터화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41931" y="6500676"/>
            <a:ext cx="579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빈번하게 나타나 덜 유익한 토큰의 영향을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줄이기 위해 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TF-IDF </a:t>
            </a:r>
            <a:r>
              <a:rPr lang="ko-KR" altLang="en-US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벡터화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41931" y="8016040"/>
            <a:ext cx="579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긍정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(1)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부정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(0)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분리하기 위해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Logistic Regression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86146"/>
              </p:ext>
            </p:extLst>
          </p:nvPr>
        </p:nvGraphicFramePr>
        <p:xfrm>
          <a:off x="9913443" y="3295784"/>
          <a:ext cx="7383957" cy="413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3957">
                  <a:extLst>
                    <a:ext uri="{9D8B030D-6E8A-4147-A177-3AD203B41FA5}">
                      <a16:colId xmlns:a16="http://schemas.microsoft.com/office/drawing/2014/main" val="4010756380"/>
                    </a:ext>
                  </a:extLst>
                </a:gridCol>
              </a:tblGrid>
              <a:tr h="4133716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 marL="91042" marR="91042" marT="45521" marB="45521">
                    <a:lnT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97583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555759"/>
              </p:ext>
            </p:extLst>
          </p:nvPr>
        </p:nvGraphicFramePr>
        <p:xfrm>
          <a:off x="762000" y="3295784"/>
          <a:ext cx="7576176" cy="413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6176">
                  <a:extLst>
                    <a:ext uri="{9D8B030D-6E8A-4147-A177-3AD203B41FA5}">
                      <a16:colId xmlns:a16="http://schemas.microsoft.com/office/drawing/2014/main" val="4010756380"/>
                    </a:ext>
                  </a:extLst>
                </a:gridCol>
              </a:tblGrid>
              <a:tr h="4133716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 marL="91042" marR="91042" marT="45521" marB="45521">
                    <a:lnT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97583"/>
                  </a:ext>
                </a:extLst>
              </a:tr>
            </a:tbl>
          </a:graphicData>
        </a:graphic>
      </p:graphicFrame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t="6643"/>
          <a:stretch/>
        </p:blipFill>
        <p:spPr>
          <a:xfrm>
            <a:off x="601333" y="3462786"/>
            <a:ext cx="7872074" cy="39303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-131" t="5552" r="131" b="-856"/>
          <a:stretch/>
        </p:blipFill>
        <p:spPr>
          <a:xfrm>
            <a:off x="9885933" y="3560633"/>
            <a:ext cx="7411467" cy="379996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62000" y="1186717"/>
            <a:ext cx="46394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4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성능평가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23109" y="2808781"/>
            <a:ext cx="3256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[Figure]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긍정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부정 </a:t>
            </a:r>
            <a:r>
              <a:rPr lang="ko-KR" altLang="en-US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추정확률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62000" y="7868733"/>
            <a:ext cx="7576176" cy="1677673"/>
          </a:xfrm>
          <a:prstGeom prst="roundRect">
            <a:avLst>
              <a:gd name="adj" fmla="val 91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감성분석에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사용된 </a:t>
            </a:r>
            <a:r>
              <a:rPr lang="en-US" altLang="ko-KR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Logistic 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모델의 </a:t>
            </a:r>
            <a:r>
              <a:rPr lang="en-US" altLang="ko-KR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 </a:t>
            </a:r>
            <a:r>
              <a:rPr lang="ko-KR" altLang="en-US" sz="2000" dirty="0" err="1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추정시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높은 확률로 긍정과 부정을 판단하고 있음</a:t>
            </a:r>
            <a:endParaRPr lang="ko-KR" altLang="en-US" sz="20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734618" y="8039100"/>
            <a:ext cx="7562782" cy="1677673"/>
          </a:xfrm>
          <a:prstGeom prst="roundRect">
            <a:avLst>
              <a:gd name="adj" fmla="val 91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Binary Classification 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모델의 성능 평가를 위해 </a:t>
            </a:r>
            <a:r>
              <a:rPr lang="en-US" altLang="ko-KR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ROC curve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확인</a:t>
            </a:r>
            <a:endParaRPr lang="en-US" altLang="ko-KR" sz="2000" dirty="0" smtClean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AUROC(Area Under ROC) 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값이 </a:t>
            </a:r>
            <a:r>
              <a:rPr lang="en-US" altLang="ko-KR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0.91</a:t>
            </a:r>
            <a:r>
              <a:rPr lang="ko-KR" altLang="en-US" sz="2000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모형 성능 지표로 확인해보았을 때 높은 성능을 보임</a:t>
            </a:r>
            <a:endParaRPr lang="ko-KR" altLang="en-US" sz="20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38425" y="1346046"/>
            <a:ext cx="4017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>
                <a:solidFill>
                  <a:srgbClr val="9A30AE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Model 2</a:t>
            </a:r>
            <a:r>
              <a:rPr lang="en-US" altLang="ko-KR" sz="3200" spc="-150" dirty="0" smtClean="0">
                <a:solidFill>
                  <a:srgbClr val="9A30A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ko-KR" altLang="en-US" sz="32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감성분석</a:t>
            </a:r>
            <a:r>
              <a:rPr lang="ko-KR" altLang="en-US" sz="3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모델</a:t>
            </a:r>
            <a:endParaRPr lang="ko-KR" altLang="en-US" sz="3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763529" y="2808781"/>
            <a:ext cx="2408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[Figure] ROC curve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277161" y="5274158"/>
            <a:ext cx="5873013" cy="2514600"/>
            <a:chOff x="8985986" y="5498374"/>
            <a:chExt cx="5873013" cy="251460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985986" y="5498374"/>
              <a:ext cx="5873013" cy="2514600"/>
            </a:xfrm>
            <a:prstGeom prst="roundRect">
              <a:avLst>
                <a:gd name="adj" fmla="val 11472"/>
              </a:avLst>
            </a:prstGeom>
            <a:solidFill>
              <a:srgbClr val="DB5DA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0000800000000000000" pitchFamily="2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3461299" y="6357091"/>
              <a:ext cx="1354641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 err="1"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Simundic</a:t>
              </a:r>
              <a:r>
                <a:rPr lang="en-US" altLang="ko-KR" sz="1100" dirty="0">
                  <a:solidFill>
                    <a:srgbClr val="0000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AM. Diagnostic Accuracy—Part 1: Basic Concepts Sensitivity and Specificity, ROC Analysis, STARD Statement. </a:t>
              </a:r>
              <a:endParaRPr lang="ko-KR" altLang="en-US" sz="11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3702"/>
              </p:ext>
            </p:extLst>
          </p:nvPr>
        </p:nvGraphicFramePr>
        <p:xfrm>
          <a:off x="9462352" y="5484329"/>
          <a:ext cx="4169292" cy="212456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84646">
                  <a:extLst>
                    <a:ext uri="{9D8B030D-6E8A-4147-A177-3AD203B41FA5}">
                      <a16:colId xmlns:a16="http://schemas.microsoft.com/office/drawing/2014/main" val="1070749265"/>
                    </a:ext>
                  </a:extLst>
                </a:gridCol>
                <a:gridCol w="2084646">
                  <a:extLst>
                    <a:ext uri="{9D8B030D-6E8A-4147-A177-3AD203B41FA5}">
                      <a16:colId xmlns:a16="http://schemas.microsoft.com/office/drawing/2014/main" val="603858491"/>
                    </a:ext>
                  </a:extLst>
                </a:gridCol>
              </a:tblGrid>
              <a:tr h="5336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AUC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Diagnostic</a:t>
                      </a:r>
                    </a:p>
                    <a:p>
                      <a:pPr algn="ctr"/>
                      <a:r>
                        <a:rPr lang="en-US" sz="1400" dirty="0" smtClean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Accuracy</a:t>
                      </a:r>
                      <a:r>
                        <a:rPr lang="en-US" sz="1400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      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499812"/>
                  </a:ext>
                </a:extLst>
              </a:tr>
              <a:tr h="31391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    0.9 ≤ AUC</a:t>
                      </a:r>
                      <a:endParaRPr lang="en-US" sz="1600" b="1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Excellent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701820"/>
                  </a:ext>
                </a:extLst>
              </a:tr>
              <a:tr h="3139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    0.8 ≤ AUC &lt; 0.9</a:t>
                      </a:r>
                      <a:endParaRPr lang="en-US" sz="1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Very good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47901"/>
                  </a:ext>
                </a:extLst>
              </a:tr>
              <a:tr h="3139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    0.7 ≤ AUC &lt; 0.8    </a:t>
                      </a:r>
                      <a:endParaRPr lang="en-US" sz="1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Good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577636"/>
                  </a:ext>
                </a:extLst>
              </a:tr>
              <a:tr h="3139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    0.6 ≤ AUC &lt; 0.7</a:t>
                      </a:r>
                      <a:endParaRPr lang="en-US" sz="1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Sufficient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241838"/>
                  </a:ext>
                </a:extLst>
              </a:tr>
              <a:tr h="3139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  0.5 ≤ AUC &lt; 0.6</a:t>
                      </a:r>
                      <a:endParaRPr lang="en-US" sz="14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72213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4113234936"/>
              </p:ext>
            </p:extLst>
          </p:nvPr>
        </p:nvGraphicFramePr>
        <p:xfrm>
          <a:off x="1066800" y="1638300"/>
          <a:ext cx="16230600" cy="838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62000" y="1186717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 결과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144000" y="3467100"/>
            <a:ext cx="0" cy="4495800"/>
          </a:xfrm>
          <a:prstGeom prst="line">
            <a:avLst/>
          </a:prstGeom>
          <a:ln w="38100">
            <a:solidFill>
              <a:srgbClr val="FF92A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2329729" y="3842559"/>
            <a:ext cx="1371600" cy="615141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-12.88</a:t>
            </a:r>
            <a:endParaRPr lang="ko-KR" altLang="en-US" sz="20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858000" y="3227906"/>
            <a:ext cx="1371600" cy="615141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+16.1</a:t>
            </a:r>
            <a:endParaRPr lang="ko-KR" altLang="en-US" sz="20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744200" y="4457700"/>
            <a:ext cx="1371600" cy="615141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+1.28</a:t>
            </a:r>
            <a:endParaRPr lang="ko-KR" altLang="en-US" sz="20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478000" y="2705100"/>
            <a:ext cx="1371600" cy="615141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+1.53</a:t>
            </a:r>
            <a:endParaRPr lang="ko-KR" altLang="en-US" sz="20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32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graphicFrame>
        <p:nvGraphicFramePr>
          <p:cNvPr id="50" name="차트 49"/>
          <p:cNvGraphicFramePr/>
          <p:nvPr>
            <p:extLst>
              <p:ext uri="{D42A27DB-BD31-4B8C-83A1-F6EECF244321}">
                <p14:modId xmlns:p14="http://schemas.microsoft.com/office/powerpoint/2010/main" val="4272637296"/>
              </p:ext>
            </p:extLst>
          </p:nvPr>
        </p:nvGraphicFramePr>
        <p:xfrm>
          <a:off x="8458200" y="3200107"/>
          <a:ext cx="9489616" cy="6622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294742" y="2019355"/>
            <a:ext cx="495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 지역 보궐선거 결과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%)</a:t>
            </a:r>
            <a:endParaRPr lang="ko-KR" altLang="en-US" dirty="0">
              <a:latin typeface="KoPub돋움체 Bold" panose="000008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2000" y="1186717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4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 결과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23847" y="2996627"/>
            <a:ext cx="6439247" cy="40696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</a:t>
            </a:r>
            <a:r>
              <a:rPr lang="en-US" altLang="ko-KR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ncoding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223847" y="3507300"/>
            <a:ext cx="6439247" cy="40696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One-Hot Encoding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223847" y="4021307"/>
            <a:ext cx="6416788" cy="572036"/>
          </a:xfrm>
          <a:prstGeom prst="roundRect">
            <a:avLst/>
          </a:prstGeom>
          <a:solidFill>
            <a:srgbClr val="9A3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Tokenizer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223847" y="5834947"/>
            <a:ext cx="6481592" cy="40696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Embedding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51258"/>
              </p:ext>
            </p:extLst>
          </p:nvPr>
        </p:nvGraphicFramePr>
        <p:xfrm>
          <a:off x="1236160" y="6126288"/>
          <a:ext cx="6481593" cy="3566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531">
                  <a:extLst>
                    <a:ext uri="{9D8B030D-6E8A-4147-A177-3AD203B41FA5}">
                      <a16:colId xmlns:a16="http://schemas.microsoft.com/office/drawing/2014/main" val="3609886078"/>
                    </a:ext>
                  </a:extLst>
                </a:gridCol>
                <a:gridCol w="2160531">
                  <a:extLst>
                    <a:ext uri="{9D8B030D-6E8A-4147-A177-3AD203B41FA5}">
                      <a16:colId xmlns:a16="http://schemas.microsoft.com/office/drawing/2014/main" val="4118481501"/>
                    </a:ext>
                  </a:extLst>
                </a:gridCol>
                <a:gridCol w="2160531">
                  <a:extLst>
                    <a:ext uri="{9D8B030D-6E8A-4147-A177-3AD203B41FA5}">
                      <a16:colId xmlns:a16="http://schemas.microsoft.com/office/drawing/2014/main" val="3806992147"/>
                    </a:ext>
                  </a:extLst>
                </a:gridCol>
              </a:tblGrid>
              <a:tr h="11889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Model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Test Accuracy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Test Loss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242098"/>
                  </a:ext>
                </a:extLst>
              </a:tr>
              <a:tr h="11889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기존 모델</a:t>
                      </a:r>
                      <a:endParaRPr lang="en-US" altLang="ko-KR" sz="20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0.8115</a:t>
                      </a:r>
                      <a:endParaRPr lang="en-US" altLang="ko-KR" sz="20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0.4418</a:t>
                      </a:r>
                      <a:endParaRPr lang="ko-KR" altLang="en-US" sz="20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034672"/>
                  </a:ext>
                </a:extLst>
              </a:tr>
              <a:tr h="11889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성능 개선 모델</a:t>
                      </a:r>
                      <a:endParaRPr lang="ko-KR" altLang="en-US" sz="20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0.8585</a:t>
                      </a:r>
                      <a:endParaRPr lang="en-US" altLang="ko-KR" sz="24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0.3863</a:t>
                      </a:r>
                      <a:endParaRPr lang="en-US" altLang="ko-KR" sz="2400" dirty="0" smtClean="0"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KoPub돋움체 Light" panose="020B0402040204020203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909848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223847" y="4746098"/>
            <a:ext cx="6426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토크나이저를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사용할 때 중요하지 않은 토큰을 포함하여 모델 생성시 성능이 떨어질 가능성 존재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따라서 </a:t>
            </a:r>
            <a:r>
              <a:rPr lang="ko-KR" altLang="en-US" sz="20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빈도수가 높은 </a:t>
            </a:r>
            <a:r>
              <a:rPr lang="en-US" altLang="ko-KR" sz="20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5,000</a:t>
            </a:r>
            <a:r>
              <a:rPr lang="ko-KR" altLang="en-US" sz="20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</a:t>
            </a:r>
            <a:r>
              <a:rPr lang="en-US" altLang="ko-KR" sz="20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~20,000</a:t>
            </a:r>
            <a:r>
              <a:rPr lang="ko-KR" altLang="en-US" sz="20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토큰을 이용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하여 </a:t>
            </a:r>
            <a:r>
              <a:rPr lang="ko-KR" altLang="en-US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딥러닝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모델 재실행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1430000" y="4040447"/>
            <a:ext cx="1259578" cy="533755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- 1.08</a:t>
            </a:r>
            <a:endParaRPr lang="ko-KR" altLang="en-US" sz="20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5455885" y="2778557"/>
            <a:ext cx="1246878" cy="510673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+ 4.4 </a:t>
            </a:r>
            <a:endParaRPr lang="ko-KR" altLang="en-US" sz="20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09333" y="2259848"/>
            <a:ext cx="1737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>
                <a:solidFill>
                  <a:srgbClr val="9A30AE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Model 1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4325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762000" y="1186717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분석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287" y="1114013"/>
            <a:ext cx="10605693" cy="74309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043762" y="1982348"/>
            <a:ext cx="7208155" cy="2903964"/>
            <a:chOff x="1035326" y="2161986"/>
            <a:chExt cx="7208155" cy="2903964"/>
          </a:xfrm>
        </p:grpSpPr>
        <p:grpSp>
          <p:nvGrpSpPr>
            <p:cNvPr id="21" name="그룹 20"/>
            <p:cNvGrpSpPr/>
            <p:nvPr/>
          </p:nvGrpSpPr>
          <p:grpSpPr>
            <a:xfrm rot="10800000">
              <a:off x="6448306" y="2339195"/>
              <a:ext cx="1795175" cy="140944"/>
              <a:chOff x="2248563" y="6951485"/>
              <a:chExt cx="2938175" cy="230684"/>
            </a:xfrm>
            <a:solidFill>
              <a:schemeClr val="tx2"/>
            </a:solidFill>
          </p:grpSpPr>
          <p:cxnSp>
            <p:nvCxnSpPr>
              <p:cNvPr id="28" name="직선 연결선 27"/>
              <p:cNvCxnSpPr/>
              <p:nvPr/>
            </p:nvCxnSpPr>
            <p:spPr>
              <a:xfrm>
                <a:off x="2363905" y="7071141"/>
                <a:ext cx="2822833" cy="12572"/>
              </a:xfrm>
              <a:prstGeom prst="line">
                <a:avLst/>
              </a:prstGeom>
              <a:grpFill/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>
                <a:off x="2248563" y="6951485"/>
                <a:ext cx="230684" cy="230684"/>
              </a:xfrm>
              <a:prstGeom prst="ellips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0000800000000000000" pitchFamily="2" charset="-127"/>
                </a:endParaRPr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26" y="2161986"/>
              <a:ext cx="5720541" cy="2903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그룹 11"/>
          <p:cNvGrpSpPr/>
          <p:nvPr/>
        </p:nvGrpSpPr>
        <p:grpSpPr>
          <a:xfrm>
            <a:off x="1231214" y="5785236"/>
            <a:ext cx="7752716" cy="2903964"/>
            <a:chOff x="1102129" y="5656664"/>
            <a:chExt cx="7752716" cy="2903964"/>
          </a:xfrm>
        </p:grpSpPr>
        <p:grpSp>
          <p:nvGrpSpPr>
            <p:cNvPr id="30" name="그룹 29"/>
            <p:cNvGrpSpPr/>
            <p:nvPr/>
          </p:nvGrpSpPr>
          <p:grpSpPr>
            <a:xfrm rot="10800000">
              <a:off x="6448306" y="7277100"/>
              <a:ext cx="2406539" cy="140944"/>
              <a:chOff x="2248563" y="6951485"/>
              <a:chExt cx="3938798" cy="230684"/>
            </a:xfrm>
            <a:solidFill>
              <a:schemeClr val="tx2"/>
            </a:solidFill>
          </p:grpSpPr>
          <p:cxnSp>
            <p:nvCxnSpPr>
              <p:cNvPr id="31" name="직선 연결선 30"/>
              <p:cNvCxnSpPr/>
              <p:nvPr/>
            </p:nvCxnSpPr>
            <p:spPr>
              <a:xfrm rot="10800000" flipH="1">
                <a:off x="2363903" y="7066827"/>
                <a:ext cx="3823458" cy="4313"/>
              </a:xfrm>
              <a:prstGeom prst="line">
                <a:avLst/>
              </a:prstGeom>
              <a:grpFill/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타원 31"/>
              <p:cNvSpPr/>
              <p:nvPr/>
            </p:nvSpPr>
            <p:spPr>
              <a:xfrm>
                <a:off x="2248563" y="6951485"/>
                <a:ext cx="230684" cy="230684"/>
              </a:xfrm>
              <a:prstGeom prst="ellips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0000800000000000000" pitchFamily="2" charset="-127"/>
                </a:endParaRPr>
              </a:p>
            </p:txBody>
          </p:sp>
        </p:grp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129" y="5656664"/>
              <a:ext cx="5720541" cy="2903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6" name="모서리가 둥근 직사각형 35"/>
          <p:cNvSpPr/>
          <p:nvPr/>
        </p:nvSpPr>
        <p:spPr>
          <a:xfrm>
            <a:off x="1102129" y="8845971"/>
            <a:ext cx="15952448" cy="1157885"/>
          </a:xfrm>
          <a:prstGeom prst="roundRect">
            <a:avLst>
              <a:gd name="adj" fmla="val 9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대체적으로 두 후보 모두 유사한 패턴을 보이나 특정 사건에서 </a:t>
            </a:r>
            <a:r>
              <a:rPr lang="ko-KR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긍정댓글의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점유율이 갈리는 것을 볼 수 있음</a:t>
            </a:r>
            <a:endParaRPr lang="en-US" altLang="ko-KR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선거가 다가올수록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두 후보자간의 </a:t>
            </a:r>
            <a:r>
              <a:rPr lang="ko-KR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긍정댓글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점유율 차이가 심화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되는 것을 알 수 있음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3213980" y="1485900"/>
            <a:ext cx="1797420" cy="6705600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13" t="5128" r="1565" b="88719"/>
          <a:stretch/>
        </p:blipFill>
        <p:spPr>
          <a:xfrm>
            <a:off x="14020800" y="1501026"/>
            <a:ext cx="919674" cy="459837"/>
          </a:xfrm>
          <a:prstGeom prst="roundRect">
            <a:avLst>
              <a:gd name="adj" fmla="val 13542"/>
            </a:avLst>
          </a:prstGeom>
        </p:spPr>
      </p:pic>
      <p:grpSp>
        <p:nvGrpSpPr>
          <p:cNvPr id="10" name="그룹 9"/>
          <p:cNvGrpSpPr/>
          <p:nvPr/>
        </p:nvGrpSpPr>
        <p:grpSpPr>
          <a:xfrm>
            <a:off x="8993716" y="2159557"/>
            <a:ext cx="8068719" cy="2928963"/>
            <a:chOff x="9236298" y="3260055"/>
            <a:chExt cx="8068719" cy="2928963"/>
          </a:xfrm>
        </p:grpSpPr>
        <p:grpSp>
          <p:nvGrpSpPr>
            <p:cNvPr id="24" name="그룹 23"/>
            <p:cNvGrpSpPr/>
            <p:nvPr/>
          </p:nvGrpSpPr>
          <p:grpSpPr>
            <a:xfrm>
              <a:off x="9236298" y="3559888"/>
              <a:ext cx="2803302" cy="140944"/>
              <a:chOff x="2248563" y="6951485"/>
              <a:chExt cx="4588183" cy="230684"/>
            </a:xfrm>
            <a:solidFill>
              <a:schemeClr val="tx2"/>
            </a:solidFill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2363905" y="7071141"/>
                <a:ext cx="4472841" cy="0"/>
              </a:xfrm>
              <a:prstGeom prst="line">
                <a:avLst/>
              </a:prstGeom>
              <a:grpFill/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타원 25"/>
              <p:cNvSpPr/>
              <p:nvPr/>
            </p:nvSpPr>
            <p:spPr>
              <a:xfrm>
                <a:off x="2248563" y="6951485"/>
                <a:ext cx="230684" cy="230684"/>
              </a:xfrm>
              <a:prstGeom prst="ellips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0000800000000000000" pitchFamily="2" charset="-127"/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5229" y="3260055"/>
              <a:ext cx="5769788" cy="29289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그룹 8"/>
          <p:cNvGrpSpPr/>
          <p:nvPr/>
        </p:nvGrpSpPr>
        <p:grpSpPr>
          <a:xfrm>
            <a:off x="9311604" y="462113"/>
            <a:ext cx="7800094" cy="3023002"/>
            <a:chOff x="8751686" y="258270"/>
            <a:chExt cx="7800094" cy="3023002"/>
          </a:xfrm>
        </p:grpSpPr>
        <p:grpSp>
          <p:nvGrpSpPr>
            <p:cNvPr id="33" name="그룹 32"/>
            <p:cNvGrpSpPr/>
            <p:nvPr/>
          </p:nvGrpSpPr>
          <p:grpSpPr>
            <a:xfrm>
              <a:off x="8751686" y="1505888"/>
              <a:ext cx="2803302" cy="140944"/>
              <a:chOff x="1455395" y="6112056"/>
              <a:chExt cx="4588183" cy="230684"/>
            </a:xfrm>
            <a:solidFill>
              <a:schemeClr val="tx2"/>
            </a:solidFill>
          </p:grpSpPr>
          <p:cxnSp>
            <p:nvCxnSpPr>
              <p:cNvPr id="34" name="직선 연결선 33"/>
              <p:cNvCxnSpPr/>
              <p:nvPr/>
            </p:nvCxnSpPr>
            <p:spPr>
              <a:xfrm>
                <a:off x="1570737" y="6231714"/>
                <a:ext cx="4472841" cy="0"/>
              </a:xfrm>
              <a:prstGeom prst="line">
                <a:avLst/>
              </a:prstGeom>
              <a:grpFill/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/>
              <p:cNvSpPr/>
              <p:nvPr/>
            </p:nvSpPr>
            <p:spPr>
              <a:xfrm>
                <a:off x="1455395" y="6112056"/>
                <a:ext cx="230684" cy="230684"/>
              </a:xfrm>
              <a:prstGeom prst="ellipse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0000800000000000000" pitchFamily="2" charset="-127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6745" y="258270"/>
              <a:ext cx="5955035" cy="30230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719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762000" y="1186717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분석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97643" y="6547667"/>
            <a:ext cx="499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출처</a:t>
            </a:r>
            <a:r>
              <a:rPr lang="en-US" altLang="ko-KR" sz="14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: </a:t>
            </a:r>
            <a:r>
              <a:rPr lang="ko-KR" altLang="en-US" sz="14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지상파</a:t>
            </a:r>
            <a:r>
              <a:rPr lang="ko-KR" altLang="en-US" sz="14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 방송 </a:t>
            </a:r>
            <a:r>
              <a:rPr lang="en-US" altLang="ko-KR" sz="14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3</a:t>
            </a:r>
            <a:r>
              <a:rPr lang="ko-KR" altLang="en-US" sz="14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사</a:t>
            </a:r>
            <a:r>
              <a:rPr lang="en-US" altLang="ko-KR" sz="14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(KBS, MBC, SBS </a:t>
            </a:r>
            <a:r>
              <a:rPr lang="ko-KR" altLang="en-US" sz="14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출구조사 결과</a:t>
            </a:r>
            <a:r>
              <a:rPr lang="en-US" altLang="ko-KR" sz="14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)</a:t>
            </a:r>
            <a:endParaRPr lang="en-US" altLang="ko-KR" sz="1400" dirty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20B0402040204020203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07158" y="7478143"/>
            <a:ext cx="15952448" cy="1887644"/>
          </a:xfrm>
          <a:prstGeom prst="roundRect">
            <a:avLst>
              <a:gd name="adj" fmla="val 9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지지정당이 불확실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하며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표심이 가장 빠르게 변하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는 연령층인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2030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세대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경우 정치 성향에 관한 변화가 다른 연령층에 비해 뚜렷하게 나타남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20B0402040204020203" pitchFamily="34" charset="0"/>
              </a:rPr>
              <a:t>이들의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20B0402040204020203" pitchFamily="34" charset="0"/>
              </a:rPr>
              <a:t>정치적 견해가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20B0402040204020203" pitchFamily="34" charset="0"/>
              </a:rPr>
              <a:t>선거 결과에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20B0402040204020203" pitchFamily="34" charset="0"/>
              </a:rPr>
              <a:t>많은 영향을 줄 것이라고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돋움체 Light" panose="020B0402040204020203" pitchFamily="34" charset="0"/>
              </a:rPr>
              <a:t>판단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47" name="차트 46"/>
          <p:cNvGraphicFramePr/>
          <p:nvPr>
            <p:extLst>
              <p:ext uri="{D42A27DB-BD31-4B8C-83A1-F6EECF244321}">
                <p14:modId xmlns:p14="http://schemas.microsoft.com/office/powerpoint/2010/main" val="38687956"/>
              </p:ext>
            </p:extLst>
          </p:nvPr>
        </p:nvGraphicFramePr>
        <p:xfrm>
          <a:off x="8782639" y="1881424"/>
          <a:ext cx="7812314" cy="4460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8" name="차트 47"/>
          <p:cNvGraphicFramePr/>
          <p:nvPr>
            <p:extLst>
              <p:ext uri="{D42A27DB-BD31-4B8C-83A1-F6EECF244321}">
                <p14:modId xmlns:p14="http://schemas.microsoft.com/office/powerpoint/2010/main" val="3687534382"/>
              </p:ext>
            </p:extLst>
          </p:nvPr>
        </p:nvGraphicFramePr>
        <p:xfrm>
          <a:off x="1905000" y="1881424"/>
          <a:ext cx="7637122" cy="4458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5160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6544" y="535935"/>
            <a:ext cx="3017881" cy="4571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814" y="949053"/>
            <a:ext cx="5917438" cy="19656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54121" y="5543699"/>
            <a:ext cx="2966990" cy="2966990"/>
            <a:chOff x="7754121" y="5543699"/>
            <a:chExt cx="2966990" cy="29669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7754121" y="5543699"/>
              <a:ext cx="2966990" cy="29669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7375" y="5619653"/>
            <a:ext cx="1620095" cy="15313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20585" y="3375836"/>
            <a:ext cx="2966990" cy="2966990"/>
            <a:chOff x="9920585" y="3375836"/>
            <a:chExt cx="2966990" cy="29669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9920585" y="3375836"/>
              <a:ext cx="2966990" cy="29669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35241" y="3442225"/>
            <a:ext cx="1699025" cy="1531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61106" y="5543699"/>
            <a:ext cx="2966990" cy="2966990"/>
            <a:chOff x="12061106" y="5543699"/>
            <a:chExt cx="2966990" cy="2966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12061106" y="5543699"/>
              <a:ext cx="2966990" cy="29669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75813" y="5610072"/>
            <a:ext cx="1700478" cy="1531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09002" y="3375836"/>
            <a:ext cx="2966990" cy="2966990"/>
            <a:chOff x="14209002" y="3375836"/>
            <a:chExt cx="2966990" cy="29669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700000">
              <a:off x="14209002" y="3375836"/>
              <a:ext cx="2966990" cy="29669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23717" y="3449412"/>
            <a:ext cx="1712941" cy="15313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10447" y="3350482"/>
            <a:ext cx="2966990" cy="2966990"/>
            <a:chOff x="5610447" y="3350482"/>
            <a:chExt cx="2966990" cy="29669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5610447" y="3350482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64124" y="5543699"/>
            <a:ext cx="2966990" cy="2966990"/>
            <a:chOff x="16364124" y="5543699"/>
            <a:chExt cx="2966990" cy="29669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700000">
              <a:off x="16364124" y="5543699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20585" y="7717868"/>
            <a:ext cx="2966990" cy="2966990"/>
            <a:chOff x="9920585" y="7717868"/>
            <a:chExt cx="2966990" cy="29669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700000">
              <a:off x="9920585" y="7717868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09002" y="7717868"/>
            <a:ext cx="2966990" cy="2966990"/>
            <a:chOff x="14209002" y="7717868"/>
            <a:chExt cx="2966990" cy="29669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700000">
              <a:off x="14209002" y="7717868"/>
              <a:ext cx="2966990" cy="29669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8095" y="723810"/>
            <a:ext cx="13142857" cy="19704"/>
            <a:chOff x="4238095" y="723810"/>
            <a:chExt cx="13142857" cy="197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38095" y="723810"/>
              <a:ext cx="13142857" cy="19704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8168436" y="6994841"/>
            <a:ext cx="224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+mn-ea"/>
              </a:rPr>
              <a:t>프로젝트 소개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712504" y="4691969"/>
            <a:ext cx="16823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>
                <a:latin typeface="+mn-ea"/>
              </a:rPr>
              <a:t>보궐선거 예측 및 분석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425225" y="7032372"/>
            <a:ext cx="21932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+mn-ea"/>
              </a:rPr>
              <a:t>대선 </a:t>
            </a:r>
            <a:r>
              <a:rPr lang="en-US" altLang="ko-KR" sz="2800" dirty="0" smtClean="0">
                <a:latin typeface="+mn-ea"/>
              </a:rPr>
              <a:t>Preview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5161979" y="4861247"/>
            <a:ext cx="1122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+mn-ea"/>
              </a:rPr>
              <a:t>마치며</a:t>
            </a:r>
            <a:endParaRPr lang="ko-KR" altLang="en-US" sz="28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1314" y="13909133"/>
            <a:ext cx="4309137" cy="90239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62000" y="1186717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분석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3400" y="7677853"/>
            <a:ext cx="8247743" cy="2113847"/>
          </a:xfrm>
          <a:prstGeom prst="roundRect">
            <a:avLst>
              <a:gd name="adj" fmla="val 9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2030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세대는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유튜브 채널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가장 많이 이용하며 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명 중 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명은 유튜브를 통해 정보를 탐색함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또한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정치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사회 유튜브 채널에 대한 신뢰도와 영향력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 기존 매체와 비슷하거나 우위를 보임</a:t>
            </a:r>
            <a:endParaRPr lang="en-US" altLang="ko-KR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558463715"/>
              </p:ext>
            </p:extLst>
          </p:nvPr>
        </p:nvGraphicFramePr>
        <p:xfrm>
          <a:off x="9448800" y="1821669"/>
          <a:ext cx="7922239" cy="5038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0483129" y="6751241"/>
            <a:ext cx="68060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출처</a:t>
            </a:r>
            <a:r>
              <a:rPr lang="en-US" altLang="ko-KR" sz="16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: </a:t>
            </a:r>
            <a:r>
              <a:rPr lang="ko-KR" altLang="en-US" sz="16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한국리서치 </a:t>
            </a:r>
            <a:endParaRPr lang="en-US" altLang="ko-KR" sz="1600" dirty="0" smtClean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20B0402040204020203" pitchFamily="34" charset="0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비고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각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매체별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 시청자들의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“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약간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” + “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매우 그렇다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를 합한 비율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20B0402040204020203" pitchFamily="34" charset="0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2937354372"/>
              </p:ext>
            </p:extLst>
          </p:nvPr>
        </p:nvGraphicFramePr>
        <p:xfrm>
          <a:off x="1447800" y="2017714"/>
          <a:ext cx="6842772" cy="4805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041265" y="6653909"/>
            <a:ext cx="6806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출처</a:t>
            </a:r>
            <a:r>
              <a:rPr lang="en-US" altLang="ko-KR" sz="1600" dirty="0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: </a:t>
            </a:r>
            <a:r>
              <a:rPr lang="ko-KR" altLang="en-US" sz="16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오픈서베이</a:t>
            </a:r>
            <a:endParaRPr lang="en-US" altLang="ko-KR" sz="1600" dirty="0" smtClean="0">
              <a:latin typeface="KoPub돋움체 Bold" panose="00000800000000000000" pitchFamily="2" charset="-127"/>
              <a:ea typeface="KoPub돋움체 Bold" panose="00000800000000000000" pitchFamily="2" charset="-127"/>
              <a:cs typeface="KoPub돋움체 Light" panose="020B0402040204020203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조사기간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돋움체 Light" panose="020B0402040204020203" pitchFamily="34" charset="0"/>
              </a:rPr>
              <a:t>: 2020-01.17  ~ 2020-02.17 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9448800" y="7661525"/>
            <a:ext cx="8247743" cy="2130176"/>
          </a:xfrm>
          <a:prstGeom prst="roundRect">
            <a:avLst>
              <a:gd name="adj" fmla="val 9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청년 세대의 정치적 견해와 생각을 분석해보고자 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2030’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키워드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 포함된 정치 유튜브 콘텐츠의 댓글을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청년세대라고 가정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총 </a:t>
            </a:r>
            <a:r>
              <a:rPr lang="en-US" altLang="ko-K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56,829</a:t>
            </a:r>
            <a:r>
              <a:rPr lang="ko-KR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데이터를 수집 및 분석 진행</a:t>
            </a:r>
            <a:endParaRPr lang="en-US" altLang="ko-KR" sz="22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1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8800" y="2150271"/>
            <a:ext cx="5524999" cy="5276684"/>
            <a:chOff x="2419824" y="2431253"/>
            <a:chExt cx="5162575" cy="49305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824" y="2431253"/>
              <a:ext cx="5162575" cy="49305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pic>
        <p:nvPicPr>
          <p:cNvPr id="2050" name="Picture 2" descr="https://lh5.googleusercontent.com/M7BHHwgd6l7LCya5f-w4JHCPQRZzg6MO29ueVIp0qH6O7cuvCgtj5jmoe5VB82n6gCJ5dPTxjbirFgPZgEi3hcz0CpBFi2NRStjMVgTrxoA6wpq0gDXQdfgTYcfJ8faZY0pTiy9h7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255633"/>
            <a:ext cx="5483868" cy="521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762000" y="1186717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05. </a:t>
            </a:r>
            <a:r>
              <a:rPr lang="ko-KR" altLang="en-US" sz="4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분석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81000" y="7646484"/>
            <a:ext cx="8247743" cy="2113847"/>
          </a:xfrm>
          <a:prstGeom prst="roundRect">
            <a:avLst>
              <a:gd name="adj" fmla="val 9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372600" y="7646484"/>
            <a:ext cx="8247743" cy="2113847"/>
          </a:xfrm>
          <a:prstGeom prst="roundRect">
            <a:avLst>
              <a:gd name="adj" fmla="val 9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41107" y="7747079"/>
            <a:ext cx="3102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가중치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워드클라우드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972471" y="7710410"/>
            <a:ext cx="304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KR-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WordRank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01055" y="8412949"/>
            <a:ext cx="799083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한국어의 언어적 특성을 이용한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비지도 학습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통해 주요 단어를 추출하는 KR-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wordRank에서도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20대를 중심으로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페미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여성, 남성 등의 단어로 젠더 이슈가 부각되는 것을 알 수 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있음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1000" y="8412949"/>
            <a:ext cx="824774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좋아요</a:t>
            </a:r>
            <a:r>
              <a:rPr lang="ko-KR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받은 댓글은 그 수 만큼의 공감을 받는다고 판단하여 좋아요 수를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가중치로 부여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하여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빈도계산을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진행한 후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워드클라우드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실행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젠더이슈가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2030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세대의 주요 관심사로 여겨짐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94953" y="528572"/>
            <a:ext cx="900279" cy="458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347" y="7597311"/>
            <a:ext cx="7328118" cy="1833055"/>
            <a:chOff x="1874102" y="7597311"/>
            <a:chExt cx="6254019" cy="1833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4102" y="7597311"/>
              <a:ext cx="6254019" cy="18330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50261" y="7593555"/>
            <a:ext cx="7421662" cy="1833055"/>
            <a:chOff x="10233726" y="7597311"/>
            <a:chExt cx="6254019" cy="18330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3726" y="7597311"/>
              <a:ext cx="6254019" cy="1833055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43" y="2942085"/>
            <a:ext cx="7453312" cy="436569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13962" y="1056651"/>
            <a:ext cx="6707456" cy="88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적당한 차원의 벡터로 단어의 의미를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부호화하는 방법인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Word2Vec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사용하여 핵심키워드와 관련된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2030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세대의 감정을 파악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6491" y="7727175"/>
            <a:ext cx="708690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핵심 키워드 중 </a:t>
            </a:r>
            <a:r>
              <a:rPr lang="en-US" altLang="ko-K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남성</a:t>
            </a:r>
            <a:r>
              <a:rPr lang="en-US" altLang="ko-K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’, ‘</a:t>
            </a:r>
            <a:r>
              <a:rPr lang="ko-KR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남자</a:t>
            </a:r>
            <a:r>
              <a:rPr lang="en-US" altLang="ko-K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관해 </a:t>
            </a:r>
            <a:r>
              <a:rPr lang="en-US" altLang="ko-K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word2vec</a:t>
            </a:r>
            <a:r>
              <a:rPr lang="ko-KR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시행해본 결과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억압받다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소홀하다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개차반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버려지다 </a:t>
            </a:r>
            <a:r>
              <a:rPr lang="ko-KR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 </a:t>
            </a:r>
            <a:r>
              <a:rPr lang="en-US" altLang="ko-K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2030</a:t>
            </a:r>
            <a:r>
              <a:rPr lang="ko-KR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 남성이 정책에서 </a:t>
            </a:r>
            <a:r>
              <a:rPr lang="ko-KR" alt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소외받고</a:t>
            </a:r>
            <a:r>
              <a:rPr lang="ko-KR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있다고 느끼고 있음을 알 수 있음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519" y="2972671"/>
            <a:ext cx="7622021" cy="4335105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0148392" y="7702167"/>
            <a:ext cx="657977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페미</a:t>
            </a:r>
            <a:r>
              <a:rPr lang="en-US" altLang="ko-K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페미니즘 키워드와 함께 등장할 가능성이 높은 단어를 보면</a:t>
            </a:r>
            <a:r>
              <a:rPr lang="en-US" altLang="ko-K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친북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좌익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운동권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정치색과 관련한 단어</a:t>
            </a:r>
            <a:r>
              <a:rPr lang="ko-KR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들이 많은 것을 알 수 있음 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62000" y="1186717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05. </a:t>
            </a:r>
            <a:r>
              <a:rPr lang="ko-KR" altLang="en-US" sz="4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분석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예측 및 분석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6544" y="535935"/>
            <a:ext cx="3017881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976" y="898500"/>
            <a:ext cx="4424623" cy="46840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7993"/>
            <a:ext cx="12490068" cy="78140"/>
            <a:chOff x="4238095" y="727993"/>
            <a:chExt cx="12490068" cy="781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8095" y="727993"/>
              <a:ext cx="12490068" cy="781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62" y="9295243"/>
            <a:ext cx="16476190" cy="78058"/>
            <a:chOff x="904762" y="9295243"/>
            <a:chExt cx="16476190" cy="780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295243"/>
              <a:ext cx="16476190" cy="78058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863132" y="4743730"/>
            <a:ext cx="52610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대선 </a:t>
            </a:r>
            <a:r>
              <a:rPr lang="en-US" altLang="ko-KR" sz="7200" b="1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Preview</a:t>
            </a:r>
            <a:endParaRPr lang="ko-KR" altLang="en-US" sz="72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38052" y="457726"/>
            <a:ext cx="685800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en-US" altLang="ko-KR" sz="2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792200" y="6040001"/>
            <a:ext cx="36149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 목적</a:t>
            </a:r>
            <a:endParaRPr lang="en-US" altLang="ko-KR" sz="2400" dirty="0" smtClean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분석 대상</a:t>
            </a:r>
            <a:endParaRPr lang="en-US" altLang="ko-KR" sz="24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r>
              <a:rPr lang="en-US" altLang="ko-KR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수집</a:t>
            </a:r>
            <a:endParaRPr lang="en-US" altLang="ko-KR" sz="2400" dirty="0" smtClean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r>
              <a:rPr lang="en-US" altLang="ko-KR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2030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세대 특정 모델</a:t>
            </a:r>
            <a:endParaRPr lang="en-US" altLang="ko-KR" sz="24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05. </a:t>
            </a:r>
            <a:r>
              <a:rPr lang="en-US" altLang="ko-KR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Web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시현</a:t>
            </a:r>
            <a:endParaRPr lang="ko-KR" altLang="en-US" sz="24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4" y="526511"/>
            <a:ext cx="900278" cy="46078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0388" y="3412864"/>
            <a:ext cx="1578653" cy="551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8294" y="2301320"/>
            <a:ext cx="3634923" cy="4125215"/>
            <a:chOff x="982645" y="2851678"/>
            <a:chExt cx="3634923" cy="41252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645" y="2851678"/>
              <a:ext cx="3634923" cy="4125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653" y="2721824"/>
            <a:ext cx="3284207" cy="3284207"/>
            <a:chOff x="1158003" y="3272182"/>
            <a:chExt cx="3284207" cy="32842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003" y="3272182"/>
              <a:ext cx="3284207" cy="32842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8604" y="3420608"/>
            <a:ext cx="1543514" cy="571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9793" y="4133744"/>
            <a:ext cx="2242071" cy="1221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16795" y="2301320"/>
            <a:ext cx="3634923" cy="4125215"/>
            <a:chOff x="5211146" y="2851678"/>
            <a:chExt cx="3634923" cy="4125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1146" y="2851678"/>
              <a:ext cx="3634923" cy="4125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92153" y="2721824"/>
            <a:ext cx="3284207" cy="3284207"/>
            <a:chOff x="5386504" y="3272182"/>
            <a:chExt cx="3284207" cy="32842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6504" y="3272182"/>
              <a:ext cx="3284207" cy="32842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97101" y="3418219"/>
            <a:ext cx="1572965" cy="5714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62622" y="4133744"/>
            <a:ext cx="2800307" cy="12212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45295" y="2301320"/>
            <a:ext cx="3634923" cy="4125215"/>
            <a:chOff x="9439646" y="2851678"/>
            <a:chExt cx="3634923" cy="41252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9646" y="2851678"/>
              <a:ext cx="3634923" cy="41252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0653" y="2721824"/>
            <a:ext cx="3284207" cy="3284207"/>
            <a:chOff x="9615004" y="3272182"/>
            <a:chExt cx="3284207" cy="32842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5004" y="3272182"/>
              <a:ext cx="3284207" cy="328420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25591" y="3418219"/>
            <a:ext cx="1573508" cy="57141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35460" y="4133744"/>
            <a:ext cx="3012423" cy="12212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73795" y="2301320"/>
            <a:ext cx="3634923" cy="4125215"/>
            <a:chOff x="13668147" y="2851678"/>
            <a:chExt cx="3634923" cy="41252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68147" y="2851678"/>
              <a:ext cx="3634923" cy="41252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49155" y="2721824"/>
            <a:ext cx="3284207" cy="3284207"/>
            <a:chOff x="13843505" y="3272182"/>
            <a:chExt cx="3284207" cy="328420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43505" y="3272182"/>
              <a:ext cx="3284207" cy="328420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54145" y="3418219"/>
            <a:ext cx="1578158" cy="5714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59997" y="4146185"/>
            <a:ext cx="3139572" cy="120885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54195" y="4261162"/>
            <a:ext cx="183284" cy="205532"/>
            <a:chOff x="4848546" y="4811520"/>
            <a:chExt cx="183284" cy="20553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8546" y="4811520"/>
              <a:ext cx="183284" cy="2055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63621" y="4261162"/>
            <a:ext cx="183284" cy="205532"/>
            <a:chOff x="9057972" y="4811520"/>
            <a:chExt cx="183284" cy="20553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57972" y="4811520"/>
              <a:ext cx="183284" cy="2055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92379" y="4261162"/>
            <a:ext cx="183284" cy="205532"/>
            <a:chOff x="13286730" y="4811520"/>
            <a:chExt cx="183284" cy="20553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86730" y="4811520"/>
              <a:ext cx="183284" cy="2055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4763" y="7277100"/>
            <a:ext cx="16476191" cy="2246579"/>
            <a:chOff x="904762" y="7695238"/>
            <a:chExt cx="16476190" cy="15689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4762" y="7695238"/>
              <a:ext cx="16476190" cy="15689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05182" y="7554135"/>
            <a:ext cx="508743" cy="430206"/>
            <a:chOff x="1605181" y="8264630"/>
            <a:chExt cx="508743" cy="43020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05181" y="8264630"/>
              <a:ext cx="508743" cy="4302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245780" y="7554135"/>
            <a:ext cx="508743" cy="430206"/>
            <a:chOff x="16245779" y="8264630"/>
            <a:chExt cx="508743" cy="4302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16245779" y="8264630"/>
              <a:ext cx="508743" cy="4302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38096" y="723810"/>
            <a:ext cx="12490068" cy="19704"/>
            <a:chOff x="4238095" y="723810"/>
            <a:chExt cx="12490068" cy="1970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 </a:t>
            </a:r>
            <a:r>
              <a:rPr lang="ko-KR" altLang="en-US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대선 </a:t>
            </a:r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preview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9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447839" y="7437191"/>
            <a:ext cx="10800639" cy="6234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715221" y="8023464"/>
            <a:ext cx="1249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7030A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여론조사 비용을 절감</a:t>
            </a:r>
            <a:r>
              <a:rPr lang="ko-KR" altLang="en-US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하고 특정인에 대한 지지도 뿐만 아니라 주관적 의견과 감정 파악 가능</a:t>
            </a:r>
            <a:endParaRPr lang="en-US" altLang="ko-KR" sz="2400" dirty="0" smtClean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대중</a:t>
            </a:r>
            <a:r>
              <a:rPr lang="en-US" altLang="ko-KR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특히 청년층의 주요 이슈와 감정을 파악해 청년 </a:t>
            </a:r>
            <a:r>
              <a:rPr lang="ko-KR" altLang="en-US" sz="2400" dirty="0">
                <a:solidFill>
                  <a:srgbClr val="7030A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정책 제안에 도움</a:t>
            </a:r>
            <a:r>
              <a:rPr lang="ko-KR" altLang="en-US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줄 수 있음 </a:t>
            </a:r>
            <a:endParaRPr lang="en-US" altLang="ko-KR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62000" y="1186717"/>
            <a:ext cx="41024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목적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18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차트 47"/>
          <p:cNvGraphicFramePr/>
          <p:nvPr>
            <p:extLst>
              <p:ext uri="{D42A27DB-BD31-4B8C-83A1-F6EECF244321}">
                <p14:modId xmlns:p14="http://schemas.microsoft.com/office/powerpoint/2010/main" val="2026237898"/>
              </p:ext>
            </p:extLst>
          </p:nvPr>
        </p:nvGraphicFramePr>
        <p:xfrm>
          <a:off x="1006358" y="1861850"/>
          <a:ext cx="16764000" cy="5751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1600200" y="7616756"/>
            <a:ext cx="5047615" cy="1866667"/>
            <a:chOff x="1469294" y="7753686"/>
            <a:chExt cx="5047615" cy="186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294" y="7753686"/>
              <a:ext cx="5047615" cy="1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90096" y="526510"/>
            <a:ext cx="805163" cy="4607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5522" y="7600868"/>
            <a:ext cx="2209858" cy="507192"/>
            <a:chOff x="7130530" y="7772659"/>
            <a:chExt cx="2209858" cy="5071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0530" y="7772659"/>
              <a:ext cx="2209858" cy="5071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0393" y="7607088"/>
            <a:ext cx="1527751" cy="5535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76786" y="7581895"/>
            <a:ext cx="2209858" cy="545138"/>
            <a:chOff x="9681794" y="7753686"/>
            <a:chExt cx="2209858" cy="5451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1794" y="7753686"/>
              <a:ext cx="2209858" cy="5451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01660" y="7607092"/>
            <a:ext cx="1527751" cy="5535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15411" y="7581895"/>
            <a:ext cx="2209858" cy="545138"/>
            <a:chOff x="12220419" y="7753686"/>
            <a:chExt cx="2209858" cy="545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20419" y="7753686"/>
              <a:ext cx="2209858" cy="5451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40326" y="7607092"/>
            <a:ext cx="1527751" cy="5535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5784" y="7581895"/>
            <a:ext cx="2209858" cy="545138"/>
            <a:chOff x="14750792" y="7753686"/>
            <a:chExt cx="2209858" cy="5451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0792" y="7753686"/>
              <a:ext cx="2209858" cy="5451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70612" y="7607092"/>
            <a:ext cx="1527751" cy="55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25522" y="8242659"/>
            <a:ext cx="2209858" cy="545138"/>
            <a:chOff x="7130530" y="8414450"/>
            <a:chExt cx="2209858" cy="5451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0530" y="8414450"/>
              <a:ext cx="2209858" cy="5451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50393" y="8267854"/>
            <a:ext cx="1527751" cy="5535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76786" y="8242659"/>
            <a:ext cx="2209858" cy="545138"/>
            <a:chOff x="9681794" y="8414450"/>
            <a:chExt cx="2209858" cy="5451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1794" y="8414450"/>
              <a:ext cx="2209858" cy="54513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01660" y="8267854"/>
            <a:ext cx="1527751" cy="5538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615411" y="8242659"/>
            <a:ext cx="2209858" cy="545138"/>
            <a:chOff x="12220419" y="8414450"/>
            <a:chExt cx="2209858" cy="545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20419" y="8414450"/>
              <a:ext cx="2209858" cy="5451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40326" y="8267854"/>
            <a:ext cx="1527751" cy="5538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145784" y="8242659"/>
            <a:ext cx="2209858" cy="545138"/>
            <a:chOff x="14750792" y="8414450"/>
            <a:chExt cx="2209858" cy="54513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0792" y="8414450"/>
              <a:ext cx="2209858" cy="5451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70612" y="8267854"/>
            <a:ext cx="1527751" cy="5535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525522" y="8903423"/>
            <a:ext cx="2209858" cy="545138"/>
            <a:chOff x="7130530" y="9075214"/>
            <a:chExt cx="2209858" cy="5451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0530" y="9075214"/>
              <a:ext cx="2209858" cy="54513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50393" y="8928616"/>
            <a:ext cx="1527751" cy="5538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76786" y="8903423"/>
            <a:ext cx="2209858" cy="545138"/>
            <a:chOff x="9681794" y="9075214"/>
            <a:chExt cx="2209858" cy="5451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1794" y="9075214"/>
              <a:ext cx="2209858" cy="54513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01660" y="8928616"/>
            <a:ext cx="1527751" cy="5532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615411" y="8903423"/>
            <a:ext cx="2209858" cy="545138"/>
            <a:chOff x="12220419" y="9075214"/>
            <a:chExt cx="2209858" cy="54513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20419" y="9075214"/>
              <a:ext cx="2209858" cy="54513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40326" y="8928616"/>
            <a:ext cx="1527751" cy="55381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71F581-41FD-4AF2-9F7E-58855B135D2D}"/>
              </a:ext>
            </a:extLst>
          </p:cNvPr>
          <p:cNvSpPr txBox="1"/>
          <p:nvPr/>
        </p:nvSpPr>
        <p:spPr>
          <a:xfrm>
            <a:off x="1627355" y="9599049"/>
            <a:ext cx="751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출처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https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://www.hankookilbo.com/News/Read/A2021050309090005404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 </a:t>
            </a:r>
            <a:r>
              <a:rPr lang="ko-KR" altLang="en-US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대선 </a:t>
            </a:r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preview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71F581-41FD-4AF2-9F7E-58855B135D2D}"/>
              </a:ext>
            </a:extLst>
          </p:cNvPr>
          <p:cNvSpPr txBox="1"/>
          <p:nvPr/>
        </p:nvSpPr>
        <p:spPr>
          <a:xfrm>
            <a:off x="1973622" y="8036774"/>
            <a:ext cx="4528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지난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4.7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보궐선거 이후 실시된 유력 대선 주자 적합도 조사에 포함된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62000" y="1186717"/>
            <a:ext cx="3387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분석대상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6510"/>
            <a:ext cx="900278" cy="4607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 </a:t>
            </a:r>
            <a:r>
              <a:rPr lang="ko-KR" altLang="en-US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대선 </a:t>
            </a:r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preview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2000" y="1186717"/>
            <a:ext cx="41024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수집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791035" y="2409786"/>
            <a:ext cx="5792328" cy="742331"/>
          </a:xfrm>
          <a:prstGeom prst="roundRect">
            <a:avLst/>
          </a:prstGeom>
          <a:solidFill>
            <a:srgbClr val="9A3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크롤링</a:t>
            </a:r>
            <a:r>
              <a:rPr lang="en-US" altLang="ko-KR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en-US" altLang="ko-KR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web crawling)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824396" y="5032161"/>
            <a:ext cx="5792328" cy="742331"/>
          </a:xfrm>
          <a:prstGeom prst="roundRect">
            <a:avLst/>
          </a:prstGeom>
          <a:solidFill>
            <a:srgbClr val="9A3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텍스트 전처리</a:t>
            </a:r>
            <a:endParaRPr lang="ko-KR" altLang="en-US" sz="2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913561" y="3238500"/>
            <a:ext cx="579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키워드 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대선 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{</a:t>
            </a:r>
            <a:r>
              <a:rPr lang="ko-KR" altLang="en-US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후보자명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} , 2030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정치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수집 기간 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2021-03-01~ 2021-05-14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         2021-04-14~2021-05-14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28025" y="6001544"/>
            <a:ext cx="579232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한글정규식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활용하여 한글 이외 문자 삭제</a:t>
            </a:r>
            <a:endParaRPr lang="en-US" altLang="ko-KR" sz="2000" dirty="0" smtClean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한문 변환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함축적 의미를 가진 한문을 한글로 변환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	ex) 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文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=&gt;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문재인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與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=&gt; </a:t>
            </a:r>
            <a:r>
              <a:rPr lang="ko-KR" altLang="en-US" sz="20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더불어민주당</a:t>
            </a:r>
            <a:endParaRPr lang="en-US" altLang="ko-KR" sz="2000" dirty="0" smtClean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KSS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통한 </a:t>
            </a:r>
            <a:r>
              <a:rPr lang="ko-KR" altLang="en-US" sz="20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문장 분리</a:t>
            </a:r>
            <a:endParaRPr lang="en-US" altLang="ko-KR" sz="2000" b="1" dirty="0" smtClean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Pykospacing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통한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띄어쓰기 교정</a:t>
            </a:r>
            <a:endParaRPr lang="en-US" altLang="ko-KR" sz="2000" b="1" dirty="0" smtClean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20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py-hanspell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부산대 맞춤법 교정기를 통한 </a:t>
            </a:r>
            <a:r>
              <a:rPr lang="ko-KR" altLang="en-US" sz="20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맞춤법 교정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29" name="그룹 1001"/>
          <p:cNvGrpSpPr/>
          <p:nvPr/>
        </p:nvGrpSpPr>
        <p:grpSpPr>
          <a:xfrm>
            <a:off x="904762" y="2780952"/>
            <a:ext cx="8571429" cy="6933333"/>
            <a:chOff x="904762" y="2780952"/>
            <a:chExt cx="8571429" cy="6933333"/>
          </a:xfrm>
        </p:grpSpPr>
        <p:pic>
          <p:nvPicPr>
            <p:cNvPr id="30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762" y="2780952"/>
              <a:ext cx="8571429" cy="6933333"/>
            </a:xfrm>
            <a:prstGeom prst="rect">
              <a:avLst/>
            </a:prstGeom>
          </p:spPr>
        </p:pic>
      </p:grpSp>
      <p:grpSp>
        <p:nvGrpSpPr>
          <p:cNvPr id="31" name="그룹 1002"/>
          <p:cNvGrpSpPr/>
          <p:nvPr/>
        </p:nvGrpSpPr>
        <p:grpSpPr>
          <a:xfrm>
            <a:off x="1259277" y="3289217"/>
            <a:ext cx="7945731" cy="5959298"/>
            <a:chOff x="1259277" y="3289217"/>
            <a:chExt cx="7945731" cy="5959298"/>
          </a:xfrm>
        </p:grpSpPr>
        <p:pic>
          <p:nvPicPr>
            <p:cNvPr id="32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277" y="3289217"/>
              <a:ext cx="7945731" cy="5959298"/>
            </a:xfrm>
            <a:prstGeom prst="rect">
              <a:avLst/>
            </a:prstGeom>
          </p:spPr>
        </p:pic>
      </p:grpSp>
      <p:grpSp>
        <p:nvGrpSpPr>
          <p:cNvPr id="33" name="그룹 1003"/>
          <p:cNvGrpSpPr/>
          <p:nvPr/>
        </p:nvGrpSpPr>
        <p:grpSpPr>
          <a:xfrm>
            <a:off x="3678167" y="5541823"/>
            <a:ext cx="1449687" cy="1449687"/>
            <a:chOff x="3678167" y="5541823"/>
            <a:chExt cx="1449687" cy="1449687"/>
          </a:xfrm>
        </p:grpSpPr>
        <p:pic>
          <p:nvPicPr>
            <p:cNvPr id="34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8167" y="5541823"/>
              <a:ext cx="1449687" cy="1449687"/>
            </a:xfrm>
            <a:prstGeom prst="rect">
              <a:avLst/>
            </a:prstGeom>
          </p:spPr>
        </p:pic>
      </p:grpSp>
      <p:pic>
        <p:nvPicPr>
          <p:cNvPr id="3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98791" y="6072542"/>
            <a:ext cx="1149732" cy="49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2066160" y="3101178"/>
            <a:ext cx="5622408" cy="221944"/>
          </a:xfrm>
          <a:prstGeom prst="parallelogram">
            <a:avLst/>
          </a:prstGeom>
          <a:solidFill>
            <a:srgbClr val="FF92A8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평행 사변형 41"/>
          <p:cNvSpPr/>
          <p:nvPr/>
        </p:nvSpPr>
        <p:spPr>
          <a:xfrm>
            <a:off x="2277397" y="3441236"/>
            <a:ext cx="2324271" cy="219148"/>
          </a:xfrm>
          <a:prstGeom prst="parallelogram">
            <a:avLst/>
          </a:prstGeom>
          <a:solidFill>
            <a:srgbClr val="FF92A8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951892" y="2975778"/>
            <a:ext cx="5795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+mn-ea"/>
              </a:rPr>
              <a:t>유튜브</a:t>
            </a:r>
            <a:r>
              <a:rPr lang="ko-KR" altLang="en-US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에서 </a:t>
            </a:r>
            <a:r>
              <a:rPr lang="en-US" altLang="ko-KR" sz="22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‘2030 </a:t>
            </a:r>
            <a:r>
              <a:rPr lang="ko-KR" altLang="en-US" sz="22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정치</a:t>
            </a:r>
            <a:r>
              <a:rPr lang="en-US" altLang="ko-KR" sz="22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r>
              <a:rPr lang="ko-KR" altLang="en-US" sz="2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</a:t>
            </a:r>
            <a:r>
              <a:rPr lang="ko-KR" altLang="en-US" sz="22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포함된 콘텐츠의 댓글은 </a:t>
            </a:r>
            <a:r>
              <a:rPr lang="en-US" altLang="ko-KR" sz="22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2030</a:t>
            </a:r>
            <a:r>
              <a:rPr lang="ko-KR" altLang="en-US" sz="22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세대라고 가정</a:t>
            </a:r>
            <a:r>
              <a:rPr lang="ko-KR" altLang="en-US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함</a:t>
            </a:r>
            <a:r>
              <a:rPr lang="en-US" altLang="ko-KR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2030</a:t>
            </a:r>
            <a:r>
              <a:rPr lang="ko-KR" altLang="en-US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세대라고 가정한 텍스트와 대선 키워드로 수집한 데이터를 동일한 비율로 구성</a:t>
            </a:r>
            <a:endParaRPr lang="ko-KR" altLang="en-US" sz="2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580406"/>
              </p:ext>
            </p:extLst>
          </p:nvPr>
        </p:nvGraphicFramePr>
        <p:xfrm>
          <a:off x="10076402" y="5758142"/>
          <a:ext cx="6651761" cy="34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1761">
                  <a:extLst>
                    <a:ext uri="{9D8B030D-6E8A-4147-A177-3AD203B41FA5}">
                      <a16:colId xmlns:a16="http://schemas.microsoft.com/office/drawing/2014/main" val="4010756380"/>
                    </a:ext>
                  </a:extLst>
                </a:gridCol>
              </a:tblGrid>
              <a:tr h="34663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lnT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97583"/>
                  </a:ext>
                </a:extLst>
              </a:tr>
            </a:tbl>
          </a:graphicData>
        </a:graphic>
      </p:graphicFrame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6510"/>
            <a:ext cx="900278" cy="4607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 </a:t>
            </a:r>
            <a:r>
              <a:rPr lang="ko-KR" altLang="en-US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대선 </a:t>
            </a:r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preview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2000" y="1186717"/>
            <a:ext cx="6202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04. 2030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세대 특정 모델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350" t="6050" r="-350" b="-329"/>
          <a:stretch/>
        </p:blipFill>
        <p:spPr>
          <a:xfrm>
            <a:off x="10190520" y="5929238"/>
            <a:ext cx="6537644" cy="324786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981200" y="6113722"/>
            <a:ext cx="5792328" cy="742331"/>
          </a:xfrm>
          <a:prstGeom prst="roundRect">
            <a:avLst/>
          </a:prstGeom>
          <a:solidFill>
            <a:srgbClr val="DB5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latin typeface="+mj-ea"/>
                <a:ea typeface="+mj-ea"/>
              </a:rPr>
              <a:t>Okt</a:t>
            </a:r>
            <a:r>
              <a:rPr lang="en-US" altLang="ko-KR" sz="2400" dirty="0" smtClean="0">
                <a:latin typeface="+mj-ea"/>
                <a:ea typeface="+mj-ea"/>
              </a:rPr>
              <a:t> tagger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81200" y="6951748"/>
            <a:ext cx="5792328" cy="742331"/>
          </a:xfrm>
          <a:prstGeom prst="roundRect">
            <a:avLst/>
          </a:prstGeom>
          <a:solidFill>
            <a:srgbClr val="DB5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latin typeface="+mj-ea"/>
                <a:ea typeface="+mj-ea"/>
              </a:rPr>
              <a:t>CounterVectorizer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81200" y="7789774"/>
            <a:ext cx="5792328" cy="742331"/>
          </a:xfrm>
          <a:prstGeom prst="roundRect">
            <a:avLst/>
          </a:prstGeom>
          <a:solidFill>
            <a:srgbClr val="DB5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TF-IDF </a:t>
            </a:r>
            <a:r>
              <a:rPr lang="en-US" altLang="ko-KR" sz="2400" dirty="0" err="1" smtClean="0">
                <a:latin typeface="+mj-ea"/>
                <a:ea typeface="+mj-ea"/>
              </a:rPr>
              <a:t>Vectorizer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981200" y="4484234"/>
            <a:ext cx="5792328" cy="742331"/>
          </a:xfrm>
          <a:prstGeom prst="roundRect">
            <a:avLst/>
          </a:prstGeom>
          <a:solidFill>
            <a:srgbClr val="DB5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y</a:t>
            </a:r>
            <a:r>
              <a:rPr lang="ko-KR" altLang="en-US" sz="2400" dirty="0" smtClean="0">
                <a:latin typeface="+mj-ea"/>
                <a:ea typeface="+mj-ea"/>
              </a:rPr>
              <a:t>값 추가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81200" y="8627800"/>
            <a:ext cx="5792328" cy="742331"/>
          </a:xfrm>
          <a:prstGeom prst="roundRect">
            <a:avLst/>
          </a:prstGeom>
          <a:solidFill>
            <a:srgbClr val="DB5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Classification Model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981200" y="2145608"/>
            <a:ext cx="5792328" cy="742331"/>
          </a:xfrm>
          <a:prstGeom prst="roundRect">
            <a:avLst/>
          </a:prstGeom>
          <a:solidFill>
            <a:srgbClr val="DB5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+mj-ea"/>
                <a:ea typeface="+mj-ea"/>
              </a:rPr>
              <a:t>데이터 배분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81200" y="5263319"/>
            <a:ext cx="5795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2030</a:t>
            </a:r>
            <a:r>
              <a:rPr lang="ko-KR" altLang="en-US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세대의 텍스트에 해당하면 </a:t>
            </a:r>
            <a:r>
              <a:rPr lang="en-US" altLang="ko-KR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1, </a:t>
            </a:r>
            <a:r>
              <a:rPr lang="ko-KR" altLang="en-US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그렇지 않으면 </a:t>
            </a:r>
            <a:r>
              <a:rPr lang="en-US" altLang="ko-KR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</a:t>
            </a:r>
            <a:r>
              <a:rPr lang="ko-KR" altLang="en-US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</a:t>
            </a:r>
            <a:r>
              <a:rPr lang="en-US" altLang="ko-KR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y</a:t>
            </a:r>
            <a:r>
              <a:rPr lang="ko-KR" altLang="en-US" sz="22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값 </a:t>
            </a:r>
            <a:r>
              <a:rPr lang="ko-KR" altLang="en-US" sz="22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라벨링</a:t>
            </a:r>
            <a:endParaRPr lang="ko-KR" altLang="en-US" sz="2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964339" y="1309827"/>
            <a:ext cx="1539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rgbClr val="9A30AE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Model 3</a:t>
            </a:r>
            <a:endParaRPr lang="ko-KR" altLang="en-US" sz="3200" spc="-150" dirty="0">
              <a:solidFill>
                <a:srgbClr val="9A30AE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729365"/>
              </p:ext>
            </p:extLst>
          </p:nvPr>
        </p:nvGraphicFramePr>
        <p:xfrm>
          <a:off x="10076402" y="1586321"/>
          <a:ext cx="6651761" cy="362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1761">
                  <a:extLst>
                    <a:ext uri="{9D8B030D-6E8A-4147-A177-3AD203B41FA5}">
                      <a16:colId xmlns:a16="http://schemas.microsoft.com/office/drawing/2014/main" val="4010756380"/>
                    </a:ext>
                  </a:extLst>
                </a:gridCol>
              </a:tblGrid>
              <a:tr h="362807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lnT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5D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97583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t="6203" b="-1462"/>
          <a:stretch/>
        </p:blipFill>
        <p:spPr>
          <a:xfrm>
            <a:off x="10102298" y="1721440"/>
            <a:ext cx="6625865" cy="3325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29457" y="5359851"/>
            <a:ext cx="639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[Figure] Accuracy </a:t>
            </a:r>
            <a:r>
              <a:rPr lang="en-US" altLang="ko-KR" dirty="0" err="1" smtClean="0">
                <a:latin typeface="+mn-ea"/>
              </a:rPr>
              <a:t>Crossvalidation</a:t>
            </a:r>
            <a:endParaRPr lang="ko-KR" altLang="en-US" dirty="0"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329457" y="1157879"/>
            <a:ext cx="639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[Figure</a:t>
            </a:r>
            <a:r>
              <a:rPr lang="en-US" altLang="ko-KR" dirty="0">
                <a:latin typeface="+mn-ea"/>
              </a:rPr>
              <a:t>] </a:t>
            </a:r>
            <a:r>
              <a:rPr lang="en-US" altLang="ko-KR" dirty="0" err="1" smtClean="0">
                <a:latin typeface="+mn-ea"/>
              </a:rPr>
              <a:t>roc_auc_score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CrossValidation</a:t>
            </a:r>
            <a:endParaRPr lang="ko-KR" altLang="en-US" dirty="0">
              <a:latin typeface="+mn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71800" y="9528020"/>
            <a:ext cx="12039600" cy="604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RTX2060 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7m 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</a:rPr>
              <a:t>= (3500, 21548)   </a:t>
            </a:r>
            <a:r>
              <a:rPr lang="en-US" altLang="ko-KR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댓글 텍스트 데이터로 훈련</a:t>
            </a:r>
            <a:endParaRPr lang="ko-KR" altLang="en-US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24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3" y="526510"/>
            <a:ext cx="900278" cy="4607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 </a:t>
            </a:r>
            <a:r>
              <a:rPr lang="ko-KR" altLang="en-US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대선 </a:t>
            </a:r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preview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2000" y="1186717"/>
            <a:ext cx="411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</a:rPr>
              <a:t>05. </a:t>
            </a:r>
            <a:r>
              <a:rPr lang="en-US" altLang="ko-KR" sz="4800" b="1" dirty="0">
                <a:latin typeface="KoPub돋움체 Bold" panose="00000800000000000000" pitchFamily="2" charset="-127"/>
              </a:rPr>
              <a:t>Web </a:t>
            </a:r>
            <a:r>
              <a:rPr lang="ko-KR" altLang="en-US" sz="4800" b="1" dirty="0" smtClean="0">
                <a:latin typeface="KoPub돋움체 Bold" panose="00000800000000000000" pitchFamily="2" charset="-127"/>
              </a:rPr>
              <a:t>시현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r="853"/>
          <a:stretch/>
        </p:blipFill>
        <p:spPr>
          <a:xfrm>
            <a:off x="1259563" y="3131598"/>
            <a:ext cx="15468600" cy="716810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259563" y="2354015"/>
            <a:ext cx="15468600" cy="777583"/>
            <a:chOff x="1259563" y="2354015"/>
            <a:chExt cx="15468600" cy="777583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1259563" y="2354015"/>
              <a:ext cx="15468600" cy="777583"/>
            </a:xfrm>
            <a:prstGeom prst="round2SameRect">
              <a:avLst>
                <a:gd name="adj1" fmla="val 45856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409" y="2534828"/>
              <a:ext cx="466757" cy="46675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109" y="2567357"/>
              <a:ext cx="409584" cy="409584"/>
            </a:xfrm>
            <a:prstGeom prst="rect">
              <a:avLst/>
            </a:prstGeom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3429744" y="2534434"/>
              <a:ext cx="12239253" cy="4667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613009" y="2539526"/>
              <a:ext cx="67056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http://paulteam.pythonanywhere.com/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88809" y="2512706"/>
              <a:ext cx="510212" cy="51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4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6544" y="535935"/>
            <a:ext cx="3017881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976" y="898500"/>
            <a:ext cx="4500753" cy="46840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7993"/>
            <a:ext cx="12490068" cy="78140"/>
            <a:chOff x="4238095" y="727993"/>
            <a:chExt cx="12490068" cy="781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8095" y="727993"/>
              <a:ext cx="12490068" cy="781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62" y="9295243"/>
            <a:ext cx="16476190" cy="78058"/>
            <a:chOff x="904762" y="9295243"/>
            <a:chExt cx="16476190" cy="780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295243"/>
              <a:ext cx="16476190" cy="78058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863132" y="4743730"/>
            <a:ext cx="25555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마치며</a:t>
            </a:r>
            <a:endParaRPr lang="ko-KR" altLang="en-US" sz="72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038052" y="457726"/>
            <a:ext cx="685800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en-US" altLang="ko-KR" sz="2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792200" y="7237067"/>
            <a:ext cx="3614911" cy="114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개선 방향</a:t>
            </a:r>
            <a:endParaRPr lang="en-US" altLang="ko-KR" sz="2400" dirty="0" smtClean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방향</a:t>
            </a:r>
            <a:endParaRPr lang="ko-KR" altLang="en-US" sz="24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6544" y="535935"/>
            <a:ext cx="3017881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977" y="905084"/>
            <a:ext cx="3933581" cy="46774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7993"/>
            <a:ext cx="12490068" cy="78140"/>
            <a:chOff x="4238095" y="727993"/>
            <a:chExt cx="12490068" cy="781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8095" y="727993"/>
              <a:ext cx="12490068" cy="781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62" y="9295243"/>
            <a:ext cx="16476190" cy="78058"/>
            <a:chOff x="904762" y="9295243"/>
            <a:chExt cx="16476190" cy="780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295243"/>
              <a:ext cx="16476190" cy="78058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863132" y="4743730"/>
            <a:ext cx="51892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소개</a:t>
            </a:r>
            <a:endParaRPr lang="ko-KR" altLang="en-US" sz="72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177293" y="6040001"/>
            <a:ext cx="22298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기획의도</a:t>
            </a:r>
            <a:endParaRPr lang="en-US" altLang="ko-KR" sz="2400" dirty="0" smtClean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개발과정</a:t>
            </a:r>
            <a:endParaRPr lang="en-US" altLang="ko-KR" sz="2400" dirty="0" smtClean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개발환경</a:t>
            </a:r>
            <a:endParaRPr lang="en-US" altLang="ko-KR" sz="2400" dirty="0" smtClean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04. </a:t>
            </a: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업무분장</a:t>
            </a:r>
            <a:endParaRPr lang="en-US" altLang="ko-KR" sz="2400" dirty="0" smtClean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05. </a:t>
            </a: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WBS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038052" y="457726"/>
            <a:ext cx="685800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en-US" altLang="ko-KR" sz="2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/>
          <p:cNvSpPr/>
          <p:nvPr/>
        </p:nvSpPr>
        <p:spPr>
          <a:xfrm>
            <a:off x="8241562" y="2960734"/>
            <a:ext cx="1804875" cy="205550"/>
          </a:xfrm>
          <a:prstGeom prst="parallelogram">
            <a:avLst/>
          </a:prstGeom>
          <a:solidFill>
            <a:srgbClr val="FF92A8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평행 사변형 22"/>
          <p:cNvSpPr/>
          <p:nvPr/>
        </p:nvSpPr>
        <p:spPr>
          <a:xfrm>
            <a:off x="841797" y="4381695"/>
            <a:ext cx="1804875" cy="205550"/>
          </a:xfrm>
          <a:prstGeom prst="parallelogram">
            <a:avLst/>
          </a:prstGeom>
          <a:solidFill>
            <a:srgbClr val="FF92A8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85800" y="1104900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01. </a:t>
            </a:r>
            <a:r>
              <a:rPr lang="ko-KR" altLang="en-US" sz="44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개선 방향</a:t>
            </a:r>
            <a:endParaRPr lang="ko-KR" altLang="en-US" sz="4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 </a:t>
            </a:r>
            <a:r>
              <a:rPr lang="ko-KR" altLang="en-US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마치며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4" name="줄무늬가 있는 오른쪽 화살표 43"/>
          <p:cNvSpPr/>
          <p:nvPr/>
        </p:nvSpPr>
        <p:spPr>
          <a:xfrm rot="5400000">
            <a:off x="14645012" y="6116754"/>
            <a:ext cx="1195526" cy="771701"/>
          </a:xfrm>
          <a:prstGeom prst="stripedRightArrow">
            <a:avLst/>
          </a:prstGeom>
          <a:gradFill flip="none" rotWithShape="1">
            <a:gsLst>
              <a:gs pos="0">
                <a:srgbClr val="FDDAE3"/>
              </a:gs>
              <a:gs pos="42000">
                <a:srgbClr val="F989A7"/>
              </a:gs>
              <a:gs pos="85000">
                <a:srgbClr val="DB5DA5"/>
              </a:gs>
              <a:gs pos="19000">
                <a:srgbClr val="FF92A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0000800000000000000" pitchFamily="2" charset="-127"/>
            </a:endParaRPr>
          </a:p>
        </p:txBody>
      </p:sp>
      <p:sp>
        <p:nvSpPr>
          <p:cNvPr id="45" name="줄무늬가 있는 오른쪽 화살표 44"/>
          <p:cNvSpPr/>
          <p:nvPr/>
        </p:nvSpPr>
        <p:spPr>
          <a:xfrm rot="5400000">
            <a:off x="8546236" y="5987331"/>
            <a:ext cx="1195526" cy="771701"/>
          </a:xfrm>
          <a:prstGeom prst="stripedRightArrow">
            <a:avLst/>
          </a:prstGeom>
          <a:gradFill flip="none" rotWithShape="1">
            <a:gsLst>
              <a:gs pos="0">
                <a:srgbClr val="FDDAE3"/>
              </a:gs>
              <a:gs pos="42000">
                <a:srgbClr val="F989A7"/>
              </a:gs>
              <a:gs pos="85000">
                <a:srgbClr val="DB5DA5"/>
              </a:gs>
              <a:gs pos="19000">
                <a:srgbClr val="FF92A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0000800000000000000" pitchFamily="2" charset="-127"/>
            </a:endParaRPr>
          </a:p>
        </p:txBody>
      </p:sp>
      <p:sp>
        <p:nvSpPr>
          <p:cNvPr id="46" name="줄무늬가 있는 오른쪽 화살표 45"/>
          <p:cNvSpPr/>
          <p:nvPr/>
        </p:nvSpPr>
        <p:spPr>
          <a:xfrm rot="5400000">
            <a:off x="2447460" y="6007921"/>
            <a:ext cx="1195526" cy="771701"/>
          </a:xfrm>
          <a:prstGeom prst="stripedRightArrow">
            <a:avLst/>
          </a:prstGeom>
          <a:gradFill flip="none" rotWithShape="1">
            <a:gsLst>
              <a:gs pos="0">
                <a:srgbClr val="FDDAE3"/>
              </a:gs>
              <a:gs pos="42000">
                <a:srgbClr val="F989A7"/>
              </a:gs>
              <a:gs pos="85000">
                <a:srgbClr val="DB5DA5"/>
              </a:gs>
              <a:gs pos="19000">
                <a:srgbClr val="FF92A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00008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038052" y="457726"/>
            <a:ext cx="685800" cy="550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rgbClr val="DC5EA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en-US" altLang="ko-KR" sz="2200" dirty="0">
              <a:solidFill>
                <a:srgbClr val="DC5EA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85799" y="2481025"/>
            <a:ext cx="4926531" cy="2948698"/>
          </a:xfrm>
          <a:prstGeom prst="roundRect">
            <a:avLst>
              <a:gd name="adj" fmla="val 10617"/>
            </a:avLst>
          </a:prstGeom>
          <a:noFill/>
          <a:ln>
            <a:solidFill>
              <a:srgbClr val="DC5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144000" rtlCol="0" anchor="b"/>
          <a:lstStyle/>
          <a:p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정교한 한글 형태소 분리를 위해 띄어쓰기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맞춤법 교정 및 문단 분리가 가능한 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라이브러리를 사용 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모델 성능 저하</a:t>
            </a:r>
            <a:endParaRPr lang="en-US" altLang="ko-KR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  <a:p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정치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댓글의 특성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비속어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파생어 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기존 전처리 라이브러리가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고려하지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못한다고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판단됨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1933" y="2340289"/>
            <a:ext cx="3234260" cy="430887"/>
          </a:xfrm>
          <a:prstGeom prst="rect">
            <a:avLst/>
          </a:prstGeom>
          <a:solidFill>
            <a:srgbClr val="DC5E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정치 댓글 처리의 한계</a:t>
            </a:r>
            <a:endParaRPr lang="ko-KR" altLang="en-US" sz="22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295330" y="2518951"/>
            <a:ext cx="5338466" cy="2945010"/>
          </a:xfrm>
          <a:prstGeom prst="roundRect">
            <a:avLst>
              <a:gd name="adj" fmla="val 10617"/>
            </a:avLst>
          </a:prstGeom>
          <a:noFill/>
          <a:ln>
            <a:solidFill>
              <a:srgbClr val="DC5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144000" rtlCol="0" anchor="b"/>
          <a:lstStyle/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수집한 데이터의 인구통계정보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지역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나이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성별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파악하지 못한 점</a:t>
            </a:r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정치 발언 유무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생활 용어에서의 은어 사용 유무 등으로 연령대와 성별을 구분하는 기존의 방식으로 본 팀의 데이터를 분류하는 것은 어려울 것이라고 판단됨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25866" y="2375864"/>
            <a:ext cx="3234260" cy="454483"/>
          </a:xfrm>
          <a:prstGeom prst="rect">
            <a:avLst/>
          </a:prstGeom>
          <a:solidFill>
            <a:srgbClr val="DC5E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개인정보 접근의 한계</a:t>
            </a:r>
            <a:endParaRPr lang="ko-KR" altLang="en-US" sz="22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2316796" y="2555734"/>
            <a:ext cx="5338031" cy="2873990"/>
          </a:xfrm>
          <a:prstGeom prst="roundRect">
            <a:avLst>
              <a:gd name="adj" fmla="val 10617"/>
            </a:avLst>
          </a:prstGeom>
          <a:noFill/>
          <a:ln>
            <a:solidFill>
              <a:srgbClr val="DC5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144000" rtlCol="0" anchor="ctr"/>
          <a:lstStyle/>
          <a:p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4·7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보궐선거 결과를 예측할 때 양당 후보를 제외한 후보는 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기타라는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카테고리로 묶은 후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예측 모델 학습과 분석 진행</a:t>
            </a:r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이러한 점이 실제 득표율과 모델의 긍정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부정 예측치의 차이에 영향을 주었다고 판단됨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695263" y="2381977"/>
            <a:ext cx="4572000" cy="430887"/>
          </a:xfrm>
          <a:prstGeom prst="rect">
            <a:avLst/>
          </a:prstGeom>
          <a:solidFill>
            <a:srgbClr val="DC5EA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제 </a:t>
            </a: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정당 후보자를 고려하지 못한 점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85798" y="7304993"/>
            <a:ext cx="4926531" cy="2133601"/>
          </a:xfrm>
          <a:prstGeom prst="roundRect">
            <a:avLst>
              <a:gd name="adj" fmla="val 10617"/>
            </a:avLst>
          </a:prstGeom>
          <a:solidFill>
            <a:srgbClr val="FFD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144000" rtlCol="0" anchor="ctr"/>
          <a:lstStyle/>
          <a:p>
            <a:pPr algn="ctr"/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파생어 및 은어를 포함한 </a:t>
            </a:r>
            <a:r>
              <a:rPr lang="ko-KR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단어사전을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형성하여 전처리 함수에 추가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하는 방식으로 개선 가능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295330" y="7304993"/>
            <a:ext cx="5338466" cy="2133601"/>
          </a:xfrm>
          <a:prstGeom prst="roundRect">
            <a:avLst>
              <a:gd name="adj" fmla="val 10617"/>
            </a:avLst>
          </a:prstGeom>
          <a:solidFill>
            <a:srgbClr val="FFD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72000" rtlCol="0" anchor="ctr"/>
          <a:lstStyle/>
          <a:p>
            <a:pPr algn="ctr"/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자체 사이트에서 정보제공 뿐만 아니라 사용자들이 직접 가입해 의견을 공유할 수 있는 플랫폼을 형성한다면 개인의 인구통계적 정보에 접근 가능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2316796" y="7304993"/>
            <a:ext cx="5338031" cy="2159003"/>
          </a:xfrm>
          <a:prstGeom prst="roundRect">
            <a:avLst>
              <a:gd name="adj" fmla="val 10617"/>
            </a:avLst>
          </a:prstGeom>
          <a:solidFill>
            <a:srgbClr val="FFD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144000" rtlCol="0" anchor="ctr"/>
          <a:lstStyle/>
          <a:p>
            <a:pPr algn="ctr"/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이를 고려하여 대선 </a:t>
            </a:r>
            <a:r>
              <a:rPr lang="en-US" altLang="ko-KR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PREVIEW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실행할 때 유력 후보자들을 대상자로 선정한 후 </a:t>
            </a:r>
            <a:r>
              <a:rPr lang="ko-KR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긍정률을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추정하고 </a:t>
            </a:r>
            <a:r>
              <a:rPr lang="ko-KR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추적해나가는</a:t>
            </a:r>
            <a:r>
              <a:rPr lang="ko-KR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방식으로 진행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4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62"/>
          <a:stretch/>
        </p:blipFill>
        <p:spPr>
          <a:xfrm>
            <a:off x="657286" y="2263995"/>
            <a:ext cx="16973427" cy="80230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85800" y="1104900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02. </a:t>
            </a:r>
            <a:r>
              <a:rPr lang="ko-KR" altLang="en-US" sz="44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방향</a:t>
            </a:r>
            <a:endParaRPr lang="ko-KR" altLang="en-US" sz="4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8399" y="6770964"/>
            <a:ext cx="851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+mn-ea"/>
              </a:rPr>
              <a:t>여론 모니터링 종합 플랫폼 제공 가능</a:t>
            </a:r>
            <a:endParaRPr lang="en-US" altLang="ko-KR" sz="4000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38052" y="457726"/>
            <a:ext cx="685800" cy="550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rgbClr val="DC5EA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en-US" altLang="ko-KR" sz="2200" dirty="0">
              <a:solidFill>
                <a:srgbClr val="DC5EA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676900"/>
            <a:ext cx="2209800" cy="22098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854183" y="2387352"/>
            <a:ext cx="2851417" cy="2286000"/>
            <a:chOff x="4737100" y="4340276"/>
            <a:chExt cx="2997885" cy="240342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37100" y="4340276"/>
              <a:ext cx="2403424" cy="240342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616" y="5136331"/>
              <a:ext cx="1607369" cy="1607369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10118458" y="1566882"/>
            <a:ext cx="3111654" cy="2746001"/>
            <a:chOff x="9766146" y="1333500"/>
            <a:chExt cx="3111654" cy="274600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146" y="1333500"/>
              <a:ext cx="2538701" cy="253870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0" y="2631701"/>
              <a:ext cx="1447800" cy="1447800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 </a:t>
            </a:r>
            <a:r>
              <a:rPr lang="ko-KR" altLang="en-US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마치며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74854" y="1740639"/>
            <a:ext cx="1539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rgbClr val="9A30AE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Model 2</a:t>
            </a:r>
            <a:endParaRPr lang="ko-KR" altLang="en-US" sz="3200" spc="-150" dirty="0">
              <a:solidFill>
                <a:srgbClr val="9A30AE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274854" y="2550940"/>
            <a:ext cx="1539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rgbClr val="9A30AE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Model 3</a:t>
            </a:r>
            <a:endParaRPr lang="ko-KR" altLang="en-US" sz="3200" spc="-150" dirty="0">
              <a:solidFill>
                <a:srgbClr val="9A30AE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5948" y="4537584"/>
            <a:ext cx="1539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rgbClr val="9A30AE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Model 1</a:t>
            </a:r>
            <a:endParaRPr lang="ko-KR" altLang="en-US" sz="3200" spc="-150" dirty="0">
              <a:solidFill>
                <a:srgbClr val="9A30AE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4183" y="7768639"/>
            <a:ext cx="105168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대선 유망 후보자 별 수집한 데이터를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DB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 적재하고 이를 웹과 연동하여 준실시간으로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후보자별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긍정률과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핵심 키워드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테마주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 후보자에 대한 여론을 모니터링 할 수 있는 서비스 제공이 가능하다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algn="ctr"/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이를 필요로 하는 정당 혹은 정치인에게 제공하여 본인의 객관적인 여론 평가를 확인하고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청년세대의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평가와 이슈를 파악해 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2030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세대의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지지기반을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얻기 위한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방향성을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제시할 수 있다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607" y="4768501"/>
            <a:ext cx="1816798" cy="18167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712" y="3530352"/>
            <a:ext cx="1922609" cy="19226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852" y="523660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6544" y="537522"/>
            <a:ext cx="301788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7993"/>
            <a:ext cx="13142857" cy="82224"/>
            <a:chOff x="4238095" y="727993"/>
            <a:chExt cx="13142857" cy="822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7993"/>
              <a:ext cx="13142857" cy="822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287" y="1329644"/>
            <a:ext cx="8627303" cy="2370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048" y="6785434"/>
            <a:ext cx="16476190" cy="78058"/>
            <a:chOff x="1019048" y="6785434"/>
            <a:chExt cx="16476190" cy="780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048" y="6785434"/>
              <a:ext cx="16476190" cy="7805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9209640" y="7054803"/>
            <a:ext cx="8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Paul </a:t>
            </a:r>
            <a:r>
              <a:rPr lang="en-US" altLang="ko-KR" sz="28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Predict &amp; Analyze for Us and all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0069" y="530159"/>
            <a:ext cx="805163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3074" y="3254055"/>
            <a:ext cx="5381368" cy="3457815"/>
            <a:chOff x="6463074" y="3254055"/>
            <a:chExt cx="5381368" cy="3457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3074" y="3254055"/>
              <a:ext cx="5381368" cy="3457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26861" y="3254055"/>
            <a:ext cx="5381368" cy="3457815"/>
            <a:chOff x="12326861" y="3254055"/>
            <a:chExt cx="5381368" cy="34578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6861" y="3254055"/>
              <a:ext cx="5381368" cy="34578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730" y="7391007"/>
            <a:ext cx="17149499" cy="2018516"/>
            <a:chOff x="558730" y="7391007"/>
            <a:chExt cx="17149499" cy="20185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730" y="7391007"/>
              <a:ext cx="17149499" cy="20185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89312" y="7602218"/>
            <a:ext cx="9242733" cy="16326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8730" y="3254055"/>
            <a:ext cx="5428578" cy="3457815"/>
            <a:chOff x="558730" y="3254055"/>
            <a:chExt cx="5428578" cy="34578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730" y="3254055"/>
              <a:ext cx="5428578" cy="3457815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2057400" y="8233875"/>
            <a:ext cx="407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보궐선거로 보는 </a:t>
            </a:r>
            <a:r>
              <a:rPr lang="ko-KR" altLang="en-US" sz="24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여론 </a:t>
            </a:r>
            <a:r>
              <a:rPr lang="ko-KR" altLang="en-US" sz="2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모니터링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2000" y="1186717"/>
            <a:ext cx="5891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기획 의도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sz="2000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  <a:endParaRPr lang="ko-KR" altLang="en-US" sz="2000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94953" y="530159"/>
            <a:ext cx="900279" cy="457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5723" y="1164018"/>
            <a:ext cx="8734048" cy="8356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4739" y="3963221"/>
            <a:ext cx="1578652" cy="551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2645" y="2851678"/>
            <a:ext cx="3634923" cy="4125214"/>
            <a:chOff x="982645" y="2851678"/>
            <a:chExt cx="3634923" cy="41252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645" y="2851678"/>
              <a:ext cx="3634923" cy="4125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003" y="3272182"/>
            <a:ext cx="3284207" cy="3284207"/>
            <a:chOff x="1158003" y="3272182"/>
            <a:chExt cx="3284207" cy="32842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003" y="3272182"/>
              <a:ext cx="3284207" cy="32842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2955" y="3970966"/>
            <a:ext cx="1543513" cy="5714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4144" y="4696544"/>
            <a:ext cx="2398511" cy="6721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11146" y="2851678"/>
            <a:ext cx="3634923" cy="4125214"/>
            <a:chOff x="5211146" y="2851678"/>
            <a:chExt cx="3634923" cy="41252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1146" y="2851678"/>
              <a:ext cx="3634923" cy="4125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6504" y="3272182"/>
            <a:ext cx="3284207" cy="3284207"/>
            <a:chOff x="5386504" y="3272182"/>
            <a:chExt cx="3284207" cy="32842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6504" y="3272182"/>
              <a:ext cx="3284207" cy="328420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91452" y="3968577"/>
            <a:ext cx="1572965" cy="5714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56973" y="4696544"/>
            <a:ext cx="2610622" cy="6721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848546" y="4811520"/>
            <a:ext cx="183284" cy="205531"/>
            <a:chOff x="4848546" y="4811520"/>
            <a:chExt cx="183284" cy="20553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48546" y="4811520"/>
              <a:ext cx="183284" cy="2055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57972" y="4811520"/>
            <a:ext cx="183284" cy="205531"/>
            <a:chOff x="9057972" y="4811520"/>
            <a:chExt cx="183284" cy="2055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57972" y="4811520"/>
              <a:ext cx="183284" cy="2055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4762" y="7695238"/>
            <a:ext cx="16476190" cy="1568990"/>
            <a:chOff x="904762" y="7695238"/>
            <a:chExt cx="16476190" cy="15689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4762" y="7695238"/>
              <a:ext cx="16476190" cy="156899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17649" y="8187082"/>
            <a:ext cx="10854295" cy="6649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05181" y="8264630"/>
            <a:ext cx="508743" cy="430206"/>
            <a:chOff x="1605181" y="8264630"/>
            <a:chExt cx="508743" cy="43020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5181" y="8264630"/>
              <a:ext cx="508743" cy="4302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245779" y="8264630"/>
            <a:ext cx="508743" cy="430206"/>
            <a:chOff x="16245779" y="8264630"/>
            <a:chExt cx="508743" cy="43020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6245779" y="8264630"/>
              <a:ext cx="508743" cy="4302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47" name="직사각형 46"/>
          <p:cNvSpPr/>
          <p:nvPr/>
        </p:nvSpPr>
        <p:spPr>
          <a:xfrm>
            <a:off x="762000" y="1186717"/>
            <a:ext cx="3387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개발과정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69" name="그룹 1005"/>
          <p:cNvGrpSpPr/>
          <p:nvPr/>
        </p:nvGrpSpPr>
        <p:grpSpPr>
          <a:xfrm>
            <a:off x="9439647" y="2851679"/>
            <a:ext cx="3634923" cy="4125215"/>
            <a:chOff x="9439646" y="2851678"/>
            <a:chExt cx="3634923" cy="4125214"/>
          </a:xfrm>
        </p:grpSpPr>
        <p:pic>
          <p:nvPicPr>
            <p:cNvPr id="70" name="Object 2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9646" y="2851678"/>
              <a:ext cx="3634923" cy="4125214"/>
            </a:xfrm>
            <a:prstGeom prst="rect">
              <a:avLst/>
            </a:prstGeom>
          </p:spPr>
        </p:pic>
      </p:grpSp>
      <p:grpSp>
        <p:nvGrpSpPr>
          <p:cNvPr id="71" name="그룹 1006"/>
          <p:cNvGrpSpPr/>
          <p:nvPr/>
        </p:nvGrpSpPr>
        <p:grpSpPr>
          <a:xfrm>
            <a:off x="9615005" y="3272183"/>
            <a:ext cx="3284207" cy="3284207"/>
            <a:chOff x="9615004" y="3272182"/>
            <a:chExt cx="3284207" cy="3284207"/>
          </a:xfrm>
        </p:grpSpPr>
        <p:pic>
          <p:nvPicPr>
            <p:cNvPr id="72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5004" y="3272182"/>
              <a:ext cx="3284207" cy="3284207"/>
            </a:xfrm>
            <a:prstGeom prst="rect">
              <a:avLst/>
            </a:prstGeom>
          </p:spPr>
        </p:pic>
      </p:grpSp>
      <p:pic>
        <p:nvPicPr>
          <p:cNvPr id="73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19943" y="3968578"/>
            <a:ext cx="1573508" cy="571415"/>
          </a:xfrm>
          <a:prstGeom prst="rect">
            <a:avLst/>
          </a:prstGeom>
        </p:spPr>
      </p:pic>
      <p:pic>
        <p:nvPicPr>
          <p:cNvPr id="74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29812" y="4696546"/>
            <a:ext cx="2353418" cy="671450"/>
          </a:xfrm>
          <a:prstGeom prst="rect">
            <a:avLst/>
          </a:prstGeom>
        </p:spPr>
      </p:pic>
      <p:grpSp>
        <p:nvGrpSpPr>
          <p:cNvPr id="75" name="그룹 1007"/>
          <p:cNvGrpSpPr/>
          <p:nvPr/>
        </p:nvGrpSpPr>
        <p:grpSpPr>
          <a:xfrm>
            <a:off x="13668147" y="2851679"/>
            <a:ext cx="3634923" cy="4125215"/>
            <a:chOff x="13668147" y="2851678"/>
            <a:chExt cx="3634923" cy="4125214"/>
          </a:xfrm>
        </p:grpSpPr>
        <p:pic>
          <p:nvPicPr>
            <p:cNvPr id="76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68147" y="2851678"/>
              <a:ext cx="3634923" cy="4125214"/>
            </a:xfrm>
            <a:prstGeom prst="rect">
              <a:avLst/>
            </a:prstGeom>
          </p:spPr>
        </p:pic>
      </p:grpSp>
      <p:grpSp>
        <p:nvGrpSpPr>
          <p:cNvPr id="77" name="그룹 1008"/>
          <p:cNvGrpSpPr/>
          <p:nvPr/>
        </p:nvGrpSpPr>
        <p:grpSpPr>
          <a:xfrm>
            <a:off x="13843507" y="3272183"/>
            <a:ext cx="3284207" cy="3284207"/>
            <a:chOff x="13843505" y="3272182"/>
            <a:chExt cx="3284207" cy="3284207"/>
          </a:xfrm>
        </p:grpSpPr>
        <p:pic>
          <p:nvPicPr>
            <p:cNvPr id="78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43505" y="3272182"/>
              <a:ext cx="3284207" cy="3284207"/>
            </a:xfrm>
            <a:prstGeom prst="rect">
              <a:avLst/>
            </a:prstGeom>
          </p:spPr>
        </p:pic>
      </p:grpSp>
      <p:pic>
        <p:nvPicPr>
          <p:cNvPr id="79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648497" y="3968578"/>
            <a:ext cx="1578158" cy="571415"/>
          </a:xfrm>
          <a:prstGeom prst="rect">
            <a:avLst/>
          </a:prstGeom>
        </p:spPr>
      </p:pic>
      <p:pic>
        <p:nvPicPr>
          <p:cNvPr id="80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97812" y="4696546"/>
            <a:ext cx="2470295" cy="672161"/>
          </a:xfrm>
          <a:prstGeom prst="rect">
            <a:avLst/>
          </a:prstGeom>
        </p:spPr>
      </p:pic>
      <p:sp>
        <p:nvSpPr>
          <p:cNvPr id="81" name="아래로 구부러진 화살표 80"/>
          <p:cNvSpPr/>
          <p:nvPr/>
        </p:nvSpPr>
        <p:spPr>
          <a:xfrm>
            <a:off x="12456959" y="2514333"/>
            <a:ext cx="1828800" cy="762000"/>
          </a:xfrm>
          <a:prstGeom prst="curvedDownArrow">
            <a:avLst/>
          </a:prstGeom>
          <a:solidFill>
            <a:srgbClr val="9A30AE"/>
          </a:solidFill>
          <a:ln>
            <a:solidFill>
              <a:srgbClr val="9A3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Bold" panose="00000800000000000000" pitchFamily="2" charset="-127"/>
            </a:endParaRPr>
          </a:p>
        </p:txBody>
      </p:sp>
      <p:sp>
        <p:nvSpPr>
          <p:cNvPr id="82" name="아래로 구부러진 화살표 81"/>
          <p:cNvSpPr/>
          <p:nvPr/>
        </p:nvSpPr>
        <p:spPr>
          <a:xfrm rot="10800000">
            <a:off x="12456959" y="6556389"/>
            <a:ext cx="1828800" cy="762000"/>
          </a:xfrm>
          <a:prstGeom prst="curvedDownArrow">
            <a:avLst/>
          </a:prstGeom>
          <a:solidFill>
            <a:srgbClr val="F989A7"/>
          </a:solidFill>
          <a:ln>
            <a:solidFill>
              <a:srgbClr val="F98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 Bold" panose="00000800000000000000" pitchFamily="2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90069" y="530159"/>
            <a:ext cx="805163" cy="457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35" name="직사각형 34"/>
          <p:cNvSpPr/>
          <p:nvPr/>
        </p:nvSpPr>
        <p:spPr>
          <a:xfrm>
            <a:off x="762000" y="1186717"/>
            <a:ext cx="3387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개발환경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93" name="그룹 1001"/>
          <p:cNvGrpSpPr/>
          <p:nvPr/>
        </p:nvGrpSpPr>
        <p:grpSpPr>
          <a:xfrm>
            <a:off x="14180378" y="6537838"/>
            <a:ext cx="3225402" cy="3190510"/>
            <a:chOff x="10841566" y="3243411"/>
            <a:chExt cx="3225402" cy="3190510"/>
          </a:xfrm>
        </p:grpSpPr>
        <p:pic>
          <p:nvPicPr>
            <p:cNvPr id="94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1566" y="3243411"/>
              <a:ext cx="3225402" cy="3190510"/>
            </a:xfrm>
            <a:prstGeom prst="rect">
              <a:avLst/>
            </a:prstGeom>
          </p:spPr>
        </p:pic>
      </p:grpSp>
      <p:grpSp>
        <p:nvGrpSpPr>
          <p:cNvPr id="95" name="그룹 1002"/>
          <p:cNvGrpSpPr/>
          <p:nvPr/>
        </p:nvGrpSpPr>
        <p:grpSpPr>
          <a:xfrm>
            <a:off x="14155550" y="3243411"/>
            <a:ext cx="3225402" cy="3190510"/>
            <a:chOff x="14155550" y="3243411"/>
            <a:chExt cx="3225402" cy="3190510"/>
          </a:xfrm>
        </p:grpSpPr>
        <p:pic>
          <p:nvPicPr>
            <p:cNvPr id="96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5550" y="3243411"/>
              <a:ext cx="3225402" cy="3190510"/>
            </a:xfrm>
            <a:prstGeom prst="rect">
              <a:avLst/>
            </a:prstGeom>
          </p:spPr>
        </p:pic>
      </p:grpSp>
      <p:grpSp>
        <p:nvGrpSpPr>
          <p:cNvPr id="97" name="그룹 1003"/>
          <p:cNvGrpSpPr/>
          <p:nvPr/>
        </p:nvGrpSpPr>
        <p:grpSpPr>
          <a:xfrm>
            <a:off x="10850408" y="3243411"/>
            <a:ext cx="3225402" cy="3190510"/>
            <a:chOff x="14155550" y="6523776"/>
            <a:chExt cx="3225402" cy="3190510"/>
          </a:xfrm>
        </p:grpSpPr>
        <p:pic>
          <p:nvPicPr>
            <p:cNvPr id="98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5550" y="6523776"/>
              <a:ext cx="3225402" cy="3190510"/>
            </a:xfrm>
            <a:prstGeom prst="rect">
              <a:avLst/>
            </a:prstGeom>
          </p:spPr>
        </p:pic>
      </p:grpSp>
      <p:grpSp>
        <p:nvGrpSpPr>
          <p:cNvPr id="99" name="그룹 1004"/>
          <p:cNvGrpSpPr/>
          <p:nvPr/>
        </p:nvGrpSpPr>
        <p:grpSpPr>
          <a:xfrm>
            <a:off x="10841566" y="6523776"/>
            <a:ext cx="3225402" cy="3190510"/>
            <a:chOff x="10841566" y="6523776"/>
            <a:chExt cx="3225402" cy="3190510"/>
          </a:xfrm>
        </p:grpSpPr>
        <p:pic>
          <p:nvPicPr>
            <p:cNvPr id="100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41566" y="6523776"/>
              <a:ext cx="3225402" cy="3190510"/>
            </a:xfrm>
            <a:prstGeom prst="rect">
              <a:avLst/>
            </a:prstGeom>
          </p:spPr>
        </p:pic>
      </p:grpSp>
      <p:grpSp>
        <p:nvGrpSpPr>
          <p:cNvPr id="101" name="그룹 1005"/>
          <p:cNvGrpSpPr/>
          <p:nvPr/>
        </p:nvGrpSpPr>
        <p:grpSpPr>
          <a:xfrm>
            <a:off x="7527582" y="3243411"/>
            <a:ext cx="3225402" cy="3190510"/>
            <a:chOff x="7527582" y="3243411"/>
            <a:chExt cx="3225402" cy="3190510"/>
          </a:xfrm>
        </p:grpSpPr>
        <p:pic>
          <p:nvPicPr>
            <p:cNvPr id="102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7582" y="3243411"/>
              <a:ext cx="3225402" cy="3190510"/>
            </a:xfrm>
            <a:prstGeom prst="rect">
              <a:avLst/>
            </a:prstGeom>
          </p:spPr>
        </p:pic>
      </p:grpSp>
      <p:grpSp>
        <p:nvGrpSpPr>
          <p:cNvPr id="103" name="그룹 1006"/>
          <p:cNvGrpSpPr/>
          <p:nvPr/>
        </p:nvGrpSpPr>
        <p:grpSpPr>
          <a:xfrm>
            <a:off x="7527582" y="6523776"/>
            <a:ext cx="3225402" cy="3190510"/>
            <a:chOff x="7527582" y="6523776"/>
            <a:chExt cx="3225402" cy="3190510"/>
          </a:xfrm>
        </p:grpSpPr>
        <p:pic>
          <p:nvPicPr>
            <p:cNvPr id="104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7582" y="6523776"/>
              <a:ext cx="3225402" cy="3190510"/>
            </a:xfrm>
            <a:prstGeom prst="rect">
              <a:avLst/>
            </a:prstGeom>
          </p:spPr>
        </p:pic>
      </p:grpSp>
      <p:pic>
        <p:nvPicPr>
          <p:cNvPr id="107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65679" y="7971389"/>
            <a:ext cx="2343850" cy="1924857"/>
          </a:xfrm>
          <a:prstGeom prst="rect">
            <a:avLst/>
          </a:prstGeom>
        </p:spPr>
      </p:pic>
      <p:pic>
        <p:nvPicPr>
          <p:cNvPr id="108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27633" y="4553991"/>
            <a:ext cx="2439335" cy="1924857"/>
          </a:xfrm>
          <a:prstGeom prst="rect">
            <a:avLst/>
          </a:prstGeom>
        </p:spPr>
      </p:pic>
      <p:grpSp>
        <p:nvGrpSpPr>
          <p:cNvPr id="114" name="그룹 1008"/>
          <p:cNvGrpSpPr/>
          <p:nvPr/>
        </p:nvGrpSpPr>
        <p:grpSpPr>
          <a:xfrm>
            <a:off x="4222440" y="3243411"/>
            <a:ext cx="3225402" cy="3190510"/>
            <a:chOff x="4222440" y="3243411"/>
            <a:chExt cx="3225402" cy="3190510"/>
          </a:xfrm>
        </p:grpSpPr>
        <p:pic>
          <p:nvPicPr>
            <p:cNvPr id="115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2440" y="3243411"/>
              <a:ext cx="3225402" cy="3190510"/>
            </a:xfrm>
            <a:prstGeom prst="rect">
              <a:avLst/>
            </a:prstGeom>
          </p:spPr>
        </p:pic>
      </p:grpSp>
      <p:pic>
        <p:nvPicPr>
          <p:cNvPr id="116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37653" y="4575332"/>
            <a:ext cx="2338299" cy="1932426"/>
          </a:xfrm>
          <a:prstGeom prst="rect">
            <a:avLst/>
          </a:prstGeom>
        </p:spPr>
      </p:pic>
      <p:grpSp>
        <p:nvGrpSpPr>
          <p:cNvPr id="117" name="그룹 1009"/>
          <p:cNvGrpSpPr/>
          <p:nvPr/>
        </p:nvGrpSpPr>
        <p:grpSpPr>
          <a:xfrm>
            <a:off x="4228571" y="6529908"/>
            <a:ext cx="3225402" cy="3190510"/>
            <a:chOff x="4228571" y="6529908"/>
            <a:chExt cx="3225402" cy="3190510"/>
          </a:xfrm>
        </p:grpSpPr>
        <p:pic>
          <p:nvPicPr>
            <p:cNvPr id="118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8571" y="6529908"/>
              <a:ext cx="3225402" cy="3190510"/>
            </a:xfrm>
            <a:prstGeom prst="rect">
              <a:avLst/>
            </a:prstGeom>
          </p:spPr>
        </p:pic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FEB4D278-57FA-4D7D-B5D0-1A8D251E4748}"/>
              </a:ext>
            </a:extLst>
          </p:cNvPr>
          <p:cNvSpPr txBox="1"/>
          <p:nvPr/>
        </p:nvSpPr>
        <p:spPr>
          <a:xfrm>
            <a:off x="14383379" y="3681770"/>
            <a:ext cx="2819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Sklearn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Tensorflow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(2.4.1)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Keras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(2.4.3)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Python(3.8.1)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Flask(1.1.1)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EB4D278-57FA-4D7D-B5D0-1A8D251E4748}"/>
              </a:ext>
            </a:extLst>
          </p:cNvPr>
          <p:cNvSpPr txBox="1"/>
          <p:nvPr/>
        </p:nvSpPr>
        <p:spPr>
          <a:xfrm>
            <a:off x="7700169" y="3912602"/>
            <a:ext cx="2763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py-hanspell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pykospacing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365459" y="3497105"/>
            <a:ext cx="199926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수집 </a:t>
            </a:r>
            <a:endParaRPr lang="en-US" altLang="ko-KR" sz="2800" b="1" dirty="0" smtClean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및 </a:t>
            </a:r>
            <a:endParaRPr lang="en-US" altLang="ko-KR" sz="2800" b="1" dirty="0" smtClean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전처리</a:t>
            </a:r>
            <a:endParaRPr lang="ko-KR" altLang="en-US" sz="2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0C66C17-1DB9-436E-A7D9-F5AFDAE5C1F0}"/>
              </a:ext>
            </a:extLst>
          </p:cNvPr>
          <p:cNvSpPr txBox="1"/>
          <p:nvPr/>
        </p:nvSpPr>
        <p:spPr>
          <a:xfrm>
            <a:off x="11122839" y="6918701"/>
            <a:ext cx="2819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matplotlib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seaborn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wordcloud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kr-wordrank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word2vector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7740532" y="6797137"/>
            <a:ext cx="11224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분석</a:t>
            </a:r>
            <a:endParaRPr lang="en-US" altLang="ko-KR" sz="2800" b="1" dirty="0" smtClean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및 </a:t>
            </a:r>
            <a:endParaRPr lang="en-US" altLang="ko-KR" sz="2800" b="1" dirty="0" smtClean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시각화</a:t>
            </a:r>
            <a:endParaRPr lang="ko-KR" altLang="en-US" sz="2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11027730" y="3510907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SOFTWARE</a:t>
            </a:r>
            <a:endParaRPr lang="ko-KR" altLang="en-US" sz="2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35956" y="7149534"/>
            <a:ext cx="28779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Selenium(3.141.0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Bs4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Pandas(1.2.3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Okt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346542" y="6744479"/>
            <a:ext cx="1539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협업 도구</a:t>
            </a:r>
            <a:endParaRPr lang="ko-KR" altLang="en-US" sz="2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122" name="Picture 2" descr="Notion logo - United States in 2021 | Letter logo, Lettering, Logos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4" t="10330" r="12468" b="16271"/>
          <a:stretch/>
        </p:blipFill>
        <p:spPr bwMode="auto">
          <a:xfrm>
            <a:off x="14165285" y="7188660"/>
            <a:ext cx="1230685" cy="123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ithub 로고 - 무료 소셜 미디어개 아이콘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874" y="7389324"/>
            <a:ext cx="874955" cy="8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ownload Google Drive Logo in SVG Vector or PNG File Format - Logo.wine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3" t="6773" r="18263" b="7374"/>
          <a:stretch/>
        </p:blipFill>
        <p:spPr bwMode="auto">
          <a:xfrm>
            <a:off x="15258984" y="7328312"/>
            <a:ext cx="1068189" cy="99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15806784" y="8449022"/>
            <a:ext cx="14927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spc="6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8000" b="1" spc="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94953" y="526510"/>
            <a:ext cx="900278" cy="4607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5844115"/>
            <a:ext cx="16485714" cy="161675"/>
            <a:chOff x="904762" y="5844115"/>
            <a:chExt cx="16485714" cy="1616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762" y="5844115"/>
              <a:ext cx="16485714" cy="161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2920" y="4100671"/>
            <a:ext cx="3168105" cy="3168202"/>
            <a:chOff x="7694689" y="4476740"/>
            <a:chExt cx="2896336" cy="28964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4689" y="4476740"/>
              <a:ext cx="2896336" cy="289642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721" y="6280995"/>
            <a:ext cx="2699384" cy="34815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721" y="2258673"/>
            <a:ext cx="2869965" cy="34824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39054" y="6280995"/>
            <a:ext cx="2834624" cy="34815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39054" y="2251290"/>
            <a:ext cx="3036777" cy="3481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8095" y="723810"/>
            <a:ext cx="12490068" cy="19704"/>
            <a:chOff x="4238095" y="723810"/>
            <a:chExt cx="12490068" cy="197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27" name="직사각형 26"/>
          <p:cNvSpPr/>
          <p:nvPr/>
        </p:nvSpPr>
        <p:spPr>
          <a:xfrm>
            <a:off x="762000" y="1186717"/>
            <a:ext cx="3387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04. </a:t>
            </a:r>
            <a:r>
              <a:rPr lang="ko-KR" altLang="en-US" sz="4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업무분장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43226" y="4763381"/>
            <a:ext cx="23569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Person 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 </a:t>
            </a:r>
          </a:p>
          <a:p>
            <a:r>
              <a:rPr lang="en-US" altLang="ko-KR" sz="4000" b="1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charge</a:t>
            </a:r>
            <a:endParaRPr lang="ko-KR" altLang="en-US" sz="40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09103" y="3053955"/>
            <a:ext cx="1122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rgbClr val="9A30A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김은서</a:t>
            </a:r>
            <a:endParaRPr lang="ko-KR" altLang="en-US" sz="2800" dirty="0">
              <a:solidFill>
                <a:srgbClr val="9A30AE"/>
              </a:solidFill>
              <a:latin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308510" y="3097048"/>
            <a:ext cx="1122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rgbClr val="9A30A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문수인</a:t>
            </a:r>
            <a:endParaRPr lang="ko-KR" altLang="en-US" sz="2800" dirty="0">
              <a:solidFill>
                <a:srgbClr val="9A30AE"/>
              </a:solidFill>
              <a:latin typeface="KoPub돋움체 Bold" panose="000008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55646" y="7153391"/>
            <a:ext cx="1122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rgbClr val="9A30A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윤석영</a:t>
            </a:r>
            <a:endParaRPr lang="ko-KR" altLang="en-US" sz="2800" dirty="0">
              <a:solidFill>
                <a:srgbClr val="9A30AE"/>
              </a:solidFill>
              <a:latin typeface="KoPub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300876" y="7153401"/>
            <a:ext cx="1122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 smtClean="0">
                <a:solidFill>
                  <a:srgbClr val="9A30A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차유빈</a:t>
            </a:r>
            <a:endParaRPr lang="ko-KR" altLang="en-US" sz="2800" dirty="0">
              <a:solidFill>
                <a:srgbClr val="9A30AE"/>
              </a:solidFill>
              <a:latin typeface="KoPub돋움체 Bold" panose="000008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04762" y="565006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sz="2000" b="1" spc="300" dirty="0" smtClean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95196" y="3609188"/>
            <a:ext cx="24256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감성 분석 모델 구축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후보자 예측 모델 구축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라벨링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3222055" y="3668904"/>
            <a:ext cx="22012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수집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웹서비스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청년 특정 모델 구축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527848" y="7749234"/>
            <a:ext cx="19030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수집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핵심 키워드 분석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/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웹서비스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구현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655646" y="7662113"/>
            <a:ext cx="24256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분석 및 시각화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라벨링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전처리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4954" y="525079"/>
            <a:ext cx="900278" cy="4585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8096" y="723810"/>
            <a:ext cx="12490068" cy="19704"/>
            <a:chOff x="4238095" y="723810"/>
            <a:chExt cx="12490068" cy="197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8095" y="723810"/>
              <a:ext cx="12490068" cy="19704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762000" y="1186718"/>
            <a:ext cx="26047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05. WBS</a:t>
            </a:r>
            <a:endParaRPr lang="ko-KR" altLang="en-US" sz="48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4763" y="565007"/>
            <a:ext cx="305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000" b="1" spc="300" dirty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sz="2000" b="1" spc="300" dirty="0">
                <a:solidFill>
                  <a:srgbClr val="F989A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  <a:endParaRPr lang="ko-KR" altLang="en-US" sz="2000" b="1" dirty="0">
              <a:solidFill>
                <a:srgbClr val="F989A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611989"/>
              </p:ext>
            </p:extLst>
          </p:nvPr>
        </p:nvGraphicFramePr>
        <p:xfrm>
          <a:off x="761978" y="3648120"/>
          <a:ext cx="16733234" cy="576258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20034">
                  <a:extLst>
                    <a:ext uri="{9D8B030D-6E8A-4147-A177-3AD203B41FA5}">
                      <a16:colId xmlns:a16="http://schemas.microsoft.com/office/drawing/2014/main" val="1982738716"/>
                    </a:ext>
                  </a:extLst>
                </a:gridCol>
                <a:gridCol w="1930269">
                  <a:extLst>
                    <a:ext uri="{9D8B030D-6E8A-4147-A177-3AD203B41FA5}">
                      <a16:colId xmlns:a16="http://schemas.microsoft.com/office/drawing/2014/main" val="3203149273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511312234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857127758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096393866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417820349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760127879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4111659267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875000307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401293992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80865809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600758476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493505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813780460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755585669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831373248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273743455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530143984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982303035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791264334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784515335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512245758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777784731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749210451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4139011592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774224827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7613000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359965270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47821769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724441022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397330068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358219446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2859276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407045479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040965275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21247791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288207047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419138676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160628402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4234523565"/>
                    </a:ext>
                  </a:extLst>
                </a:gridCol>
                <a:gridCol w="223670">
                  <a:extLst>
                    <a:ext uri="{9D8B030D-6E8A-4147-A177-3AD203B41FA5}">
                      <a16:colId xmlns:a16="http://schemas.microsoft.com/office/drawing/2014/main" val="3670179862"/>
                    </a:ext>
                  </a:extLst>
                </a:gridCol>
                <a:gridCol w="262983">
                  <a:extLst>
                    <a:ext uri="{9D8B030D-6E8A-4147-A177-3AD203B41FA5}">
                      <a16:colId xmlns:a16="http://schemas.microsoft.com/office/drawing/2014/main" val="1336185928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090667179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703549469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011885534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134046012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815031905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090670894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705342050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110476619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1421706759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330022804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930195451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2961463498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391479932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808189053"/>
                    </a:ext>
                  </a:extLst>
                </a:gridCol>
                <a:gridCol w="243326">
                  <a:extLst>
                    <a:ext uri="{9D8B030D-6E8A-4147-A177-3AD203B41FA5}">
                      <a16:colId xmlns:a16="http://schemas.microsoft.com/office/drawing/2014/main" val="3276860445"/>
                    </a:ext>
                  </a:extLst>
                </a:gridCol>
              </a:tblGrid>
              <a:tr h="74756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03.08-03.14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03.15-03.21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03.22-03.28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03.29-04.04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04.05-04.11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04.12-04.18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04.19-04.25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04.26-05.02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05.03-05.09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05.10-05.16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ea typeface="KoPub돋움체 Bold" panose="020B0500000000000000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ea typeface="KoPub돋움체 Bold" panose="020B0500000000000000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ea typeface="KoPub돋움체 Bold" panose="020B0500000000000000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ea typeface="KoPub돋움체 Bold" panose="020B0500000000000000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05.17-05.23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ea typeface="KoPub돋움체 Bold" panose="020B0500000000000000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ea typeface="KoPub돋움체 Bold" panose="020B0500000000000000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ea typeface="KoPub돋움체 Bold" panose="020B0500000000000000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ea typeface="KoPub돋움체 Bold" panose="020B0500000000000000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530586"/>
                  </a:ext>
                </a:extLst>
              </a:tr>
              <a:tr h="427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FF92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63885"/>
                  </a:ext>
                </a:extLst>
              </a:tr>
              <a:tr h="4271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기획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주제 선정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537770"/>
                  </a:ext>
                </a:extLst>
              </a:tr>
              <a:tr h="427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프로젝트 설계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641434"/>
                  </a:ext>
                </a:extLst>
              </a:tr>
              <a:tr h="4271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데이터 분석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데이터 수집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69922"/>
                  </a:ext>
                </a:extLst>
              </a:tr>
              <a:tr h="427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데이터 전처리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355559"/>
                  </a:ext>
                </a:extLst>
              </a:tr>
              <a:tr h="42717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모델 설계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모델</a:t>
                      </a:r>
                      <a:r>
                        <a:rPr lang="ko-KR" altLang="en-US" sz="1800" b="1" baseline="0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설계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36331"/>
                  </a:ext>
                </a:extLst>
              </a:tr>
              <a:tr h="427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모델 개발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145710"/>
                  </a:ext>
                </a:extLst>
              </a:tr>
              <a:tr h="427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모델 수정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655688"/>
                  </a:ext>
                </a:extLst>
              </a:tr>
              <a:tr h="74323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결과분석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워드클라우드</a:t>
                      </a:r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분석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61225"/>
                  </a:ext>
                </a:extLst>
              </a:tr>
              <a:tr h="427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키워드 분석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736773"/>
                  </a:ext>
                </a:extLst>
              </a:tr>
              <a:tr h="427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웹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웹 서비스 구축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anchor="ctr">
                    <a:solidFill>
                      <a:srgbClr val="FF92A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돋움체 Bold" panose="00000800000000000000" pitchFamily="2" charset="-127"/>
                      </a:endParaRPr>
                    </a:p>
                  </a:txBody>
                  <a:tcPr>
                    <a:solidFill>
                      <a:srgbClr val="C38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33345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1125200" y="1962446"/>
            <a:ext cx="3523125" cy="1613826"/>
            <a:chOff x="5490031" y="6538264"/>
            <a:chExt cx="3523125" cy="1613826"/>
          </a:xfrm>
        </p:grpSpPr>
        <p:grpSp>
          <p:nvGrpSpPr>
            <p:cNvPr id="22" name="그룹 21"/>
            <p:cNvGrpSpPr/>
            <p:nvPr/>
          </p:nvGrpSpPr>
          <p:grpSpPr>
            <a:xfrm rot="5400000">
              <a:off x="5651840" y="7526438"/>
              <a:ext cx="1020620" cy="230684"/>
              <a:chOff x="2896915" y="8742475"/>
              <a:chExt cx="1020620" cy="230684"/>
            </a:xfrm>
          </p:grpSpPr>
          <p:cxnSp>
            <p:nvCxnSpPr>
              <p:cNvPr id="26" name="직선 연결선 25"/>
              <p:cNvCxnSpPr/>
              <p:nvPr/>
            </p:nvCxnSpPr>
            <p:spPr>
              <a:xfrm rot="16200000">
                <a:off x="3394873" y="8365078"/>
                <a:ext cx="0" cy="995916"/>
              </a:xfrm>
              <a:prstGeom prst="line">
                <a:avLst/>
              </a:prstGeom>
              <a:ln w="28575">
                <a:solidFill>
                  <a:srgbClr val="9A30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/>
              <p:cNvSpPr/>
              <p:nvPr/>
            </p:nvSpPr>
            <p:spPr>
              <a:xfrm>
                <a:off x="3686851" y="8742475"/>
                <a:ext cx="230684" cy="230684"/>
              </a:xfrm>
              <a:prstGeom prst="ellipse">
                <a:avLst/>
              </a:prstGeom>
              <a:solidFill>
                <a:srgbClr val="9A30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0000800000000000000" pitchFamily="2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490031" y="6538264"/>
              <a:ext cx="3523125" cy="1001891"/>
              <a:chOff x="11400669" y="495250"/>
              <a:chExt cx="3635818" cy="908831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1400669" y="722259"/>
                <a:ext cx="3603501" cy="68182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0000800000000000000" pitchFamily="2" charset="-127"/>
                </a:endParaRPr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>
                <a:off x="11432986" y="495250"/>
                <a:ext cx="3603501" cy="3217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A30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04.19 </a:t>
                </a:r>
                <a:r>
                  <a:rPr lang="ko-KR" altLang="en-US" b="1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중간점검</a:t>
                </a: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11385206" y="245495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0000800000000000000" pitchFamily="2" charset="-127"/>
                <a:ea typeface="KoPub돋움체 Medium" panose="00000600000000000000" pitchFamily="2" charset="-127"/>
              </a:rPr>
              <a:t>중간점검 후 피드백 반영</a:t>
            </a:r>
          </a:p>
        </p:txBody>
      </p:sp>
      <p:sp>
        <p:nvSpPr>
          <p:cNvPr id="29" name="액자 28"/>
          <p:cNvSpPr/>
          <p:nvPr/>
        </p:nvSpPr>
        <p:spPr>
          <a:xfrm>
            <a:off x="4067500" y="3624231"/>
            <a:ext cx="885500" cy="37132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KoPub돋움체 Bold" panose="000008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962401" y="2010405"/>
            <a:ext cx="3523125" cy="1613826"/>
            <a:chOff x="5490031" y="6538264"/>
            <a:chExt cx="3523125" cy="1613826"/>
          </a:xfrm>
        </p:grpSpPr>
        <p:grpSp>
          <p:nvGrpSpPr>
            <p:cNvPr id="13" name="그룹 12"/>
            <p:cNvGrpSpPr/>
            <p:nvPr/>
          </p:nvGrpSpPr>
          <p:grpSpPr>
            <a:xfrm rot="5400000">
              <a:off x="5651840" y="7526438"/>
              <a:ext cx="1020620" cy="230684"/>
              <a:chOff x="2896915" y="8742475"/>
              <a:chExt cx="1020620" cy="230684"/>
            </a:xfrm>
          </p:grpSpPr>
          <p:cxnSp>
            <p:nvCxnSpPr>
              <p:cNvPr id="19" name="직선 연결선 18"/>
              <p:cNvCxnSpPr/>
              <p:nvPr/>
            </p:nvCxnSpPr>
            <p:spPr>
              <a:xfrm rot="16200000">
                <a:off x="3394873" y="8365078"/>
                <a:ext cx="0" cy="995916"/>
              </a:xfrm>
              <a:prstGeom prst="line">
                <a:avLst/>
              </a:prstGeom>
              <a:ln w="28575">
                <a:solidFill>
                  <a:srgbClr val="9A30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/>
              <p:cNvSpPr/>
              <p:nvPr/>
            </p:nvSpPr>
            <p:spPr>
              <a:xfrm>
                <a:off x="3686851" y="8742475"/>
                <a:ext cx="230684" cy="230684"/>
              </a:xfrm>
              <a:prstGeom prst="ellipse">
                <a:avLst/>
              </a:prstGeom>
              <a:solidFill>
                <a:srgbClr val="9A30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0000800000000000000" pitchFamily="2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490031" y="6538264"/>
              <a:ext cx="3523125" cy="1001891"/>
              <a:chOff x="11400669" y="495250"/>
              <a:chExt cx="3635818" cy="908831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11400669" y="722259"/>
                <a:ext cx="3603501" cy="68182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0000800000000000000" pitchFamily="2" charset="-127"/>
                </a:endParaRPr>
              </a:p>
            </p:txBody>
          </p:sp>
          <p:sp>
            <p:nvSpPr>
              <p:cNvPr id="18" name="양쪽 모서리가 둥근 사각형 17"/>
              <p:cNvSpPr/>
              <p:nvPr/>
            </p:nvSpPr>
            <p:spPr>
              <a:xfrm>
                <a:off x="11432986" y="495250"/>
                <a:ext cx="3603501" cy="3217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A30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03.08 </a:t>
                </a:r>
                <a:r>
                  <a:rPr lang="ko-KR" altLang="en-US" b="1" dirty="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시작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4278962" y="2365152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 Bold" panose="00000800000000000000" pitchFamily="2" charset="-127"/>
                <a:ea typeface="KoPub돋움체 Medium" panose="00000600000000000000" pitchFamily="2" charset="-127"/>
              </a:rPr>
              <a:t>4·7 </a:t>
            </a:r>
            <a:r>
              <a:rPr lang="ko-KR" altLang="en-US" dirty="0">
                <a:latin typeface="KoPub돋움체 Bold" panose="00000800000000000000" pitchFamily="2" charset="-127"/>
                <a:ea typeface="KoPub돋움체 Medium" panose="00000600000000000000" pitchFamily="2" charset="-127"/>
              </a:rPr>
              <a:t>보궐선거 예측을 위해</a:t>
            </a:r>
            <a:endParaRPr lang="en-US" altLang="ko-KR" dirty="0">
              <a:latin typeface="KoPub돋움체 Bold" panose="000008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돋움체 Bold" panose="00000800000000000000" pitchFamily="2" charset="-127"/>
                <a:ea typeface="KoPub돋움체 Medium" panose="00000600000000000000" pitchFamily="2" charset="-127"/>
              </a:rPr>
              <a:t>빠른 시작</a:t>
            </a:r>
          </a:p>
        </p:txBody>
      </p:sp>
      <p:sp>
        <p:nvSpPr>
          <p:cNvPr id="31" name="액자 30"/>
          <p:cNvSpPr/>
          <p:nvPr/>
        </p:nvSpPr>
        <p:spPr>
          <a:xfrm>
            <a:off x="11385206" y="3624231"/>
            <a:ext cx="885500" cy="37132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5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6544" y="535935"/>
            <a:ext cx="3017881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977" y="888798"/>
            <a:ext cx="4415738" cy="46937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8095" y="727993"/>
            <a:ext cx="12490068" cy="78140"/>
            <a:chOff x="4238095" y="727993"/>
            <a:chExt cx="12490068" cy="781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8095" y="727993"/>
              <a:ext cx="12490068" cy="781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62" y="9295243"/>
            <a:ext cx="16476190" cy="78058"/>
            <a:chOff x="904762" y="9295243"/>
            <a:chExt cx="16476190" cy="780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295243"/>
              <a:ext cx="16476190" cy="78058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863132" y="4743730"/>
            <a:ext cx="86116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보궐선거 예측 및 분석  </a:t>
            </a:r>
            <a:endParaRPr lang="ko-KR" altLang="en-US" sz="72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792200" y="6040001"/>
            <a:ext cx="36149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수집</a:t>
            </a:r>
            <a:endParaRPr lang="en-US" altLang="ko-KR" sz="24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 설명</a:t>
            </a:r>
            <a:endParaRPr lang="en-US" altLang="ko-KR" sz="2400" dirty="0" smtClean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 </a:t>
            </a:r>
            <a:r>
              <a:rPr lang="ko-KR" altLang="en-US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구축</a:t>
            </a:r>
            <a:r>
              <a:rPr lang="en-US" altLang="ko-KR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성능평가</a:t>
            </a:r>
            <a:endParaRPr lang="en-US" altLang="ko-KR" sz="24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04.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예측 </a:t>
            </a:r>
            <a:r>
              <a:rPr lang="ko-KR" altLang="en-US" sz="24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결과</a:t>
            </a:r>
            <a:endParaRPr lang="en-US" altLang="ko-KR" sz="24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05. </a:t>
            </a:r>
            <a:r>
              <a:rPr lang="ko-KR" altLang="en-US" sz="2400" dirty="0" smtClean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결과분석</a:t>
            </a:r>
            <a:endParaRPr lang="ko-KR" altLang="en-US" sz="24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38052" y="457726"/>
            <a:ext cx="685800" cy="548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en-US" altLang="ko-KR" sz="2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KoPub돋움체 Bold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KoPub돋움체 Bold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2093</Words>
  <Application>Microsoft Office PowerPoint</Application>
  <PresentationFormat>사용자 지정</PresentationFormat>
  <Paragraphs>501</Paragraphs>
  <Slides>32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a아시아헤드4</vt:lpstr>
      <vt:lpstr>KoPub돋움체 Light</vt:lpstr>
      <vt:lpstr>Calibri</vt:lpstr>
      <vt:lpstr>KoPub돋움체 Bold</vt:lpstr>
      <vt:lpstr>Arial</vt:lpstr>
      <vt:lpstr>KoPub돋움체 Medium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master4</cp:lastModifiedBy>
  <cp:revision>809</cp:revision>
  <dcterms:created xsi:type="dcterms:W3CDTF">2021-05-20T01:02:56Z</dcterms:created>
  <dcterms:modified xsi:type="dcterms:W3CDTF">2021-05-24T00:33:44Z</dcterms:modified>
</cp:coreProperties>
</file>